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vml" ContentType="application/vnd.openxmlformats-officedocument.vmlDrawing"/>
  <Override PartName="/ppt/notesSlides/notesSlide11.xml" ContentType="application/vnd.openxmlformats-officedocument.presentationml.notesSlide+xml"/>
  <Default Extension="tiff" ContentType="image/tiff"/>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89" r:id="rId2"/>
    <p:sldId id="256" r:id="rId3"/>
    <p:sldId id="292" r:id="rId4"/>
    <p:sldId id="257" r:id="rId5"/>
    <p:sldId id="258" r:id="rId6"/>
    <p:sldId id="259" r:id="rId7"/>
    <p:sldId id="260" r:id="rId8"/>
    <p:sldId id="261" r:id="rId9"/>
    <p:sldId id="262" r:id="rId10"/>
    <p:sldId id="266" r:id="rId11"/>
    <p:sldId id="279" r:id="rId12"/>
    <p:sldId id="268" r:id="rId13"/>
    <p:sldId id="267" r:id="rId14"/>
    <p:sldId id="269" r:id="rId15"/>
    <p:sldId id="270" r:id="rId16"/>
    <p:sldId id="271" r:id="rId17"/>
    <p:sldId id="272" r:id="rId18"/>
    <p:sldId id="273" r:id="rId19"/>
    <p:sldId id="290" r:id="rId20"/>
    <p:sldId id="275" r:id="rId21"/>
    <p:sldId id="277" r:id="rId22"/>
    <p:sldId id="274" r:id="rId23"/>
    <p:sldId id="282" r:id="rId24"/>
    <p:sldId id="283" r:id="rId25"/>
    <p:sldId id="284" r:id="rId26"/>
    <p:sldId id="263" r:id="rId27"/>
    <p:sldId id="264" r:id="rId28"/>
    <p:sldId id="265" r:id="rId29"/>
    <p:sldId id="278" r:id="rId30"/>
    <p:sldId id="285" r:id="rId31"/>
    <p:sldId id="281" r:id="rId32"/>
    <p:sldId id="280" r:id="rId33"/>
    <p:sldId id="286" r:id="rId34"/>
    <p:sldId id="288" r:id="rId35"/>
    <p:sldId id="287" r:id="rId36"/>
    <p:sldId id="291" r:id="rId37"/>
  </p:sldIdLst>
  <p:sldSz cx="9144000" cy="6858000" type="screen4x3"/>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5620"/>
    <p:restoredTop sz="77273" autoAdjust="0"/>
  </p:normalViewPr>
  <p:slideViewPr>
    <p:cSldViewPr>
      <p:cViewPr varScale="1">
        <p:scale>
          <a:sx n="98" d="100"/>
          <a:sy n="98" d="100"/>
        </p:scale>
        <p:origin x="-1908" y="-96"/>
      </p:cViewPr>
      <p:guideLst>
        <p:guide orient="horz" pos="2160"/>
        <p:guide pos="2880"/>
      </p:guideLst>
    </p:cSldViewPr>
  </p:slideViewPr>
  <p:notesTextViewPr>
    <p:cViewPr>
      <p:scale>
        <a:sx n="100" d="100"/>
        <a:sy n="100" d="100"/>
      </p:scale>
      <p:origin x="0" y="0"/>
    </p:cViewPr>
  </p:notesTextViewPr>
  <p:notesViewPr>
    <p:cSldViewPr>
      <p:cViewPr varScale="1">
        <p:scale>
          <a:sx n="90" d="100"/>
          <a:sy n="90" d="100"/>
        </p:scale>
        <p:origin x="-3714" y="-120"/>
      </p:cViewPr>
      <p:guideLst>
        <p:guide orient="horz" pos="3107"/>
        <p:guide pos="2121"/>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5" Type="http://schemas.openxmlformats.org/officeDocument/2006/relationships/image" Target="../media/image11.wmf"/><Relationship Id="rId4"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image" Target="../media/image47.wmf"/><Relationship Id="rId7" Type="http://schemas.openxmlformats.org/officeDocument/2006/relationships/image" Target="../media/image51.wmf"/><Relationship Id="rId2" Type="http://schemas.openxmlformats.org/officeDocument/2006/relationships/image" Target="../media/image46.wmf"/><Relationship Id="rId1" Type="http://schemas.openxmlformats.org/officeDocument/2006/relationships/image" Target="../media/image45.wmf"/><Relationship Id="rId6" Type="http://schemas.openxmlformats.org/officeDocument/2006/relationships/image" Target="../media/image50.wmf"/><Relationship Id="rId5" Type="http://schemas.openxmlformats.org/officeDocument/2006/relationships/image" Target="../media/image49.wmf"/><Relationship Id="rId4" Type="http://schemas.openxmlformats.org/officeDocument/2006/relationships/image" Target="../media/image48.wmf"/><Relationship Id="rId9" Type="http://schemas.openxmlformats.org/officeDocument/2006/relationships/image" Target="../media/image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2918830" cy="49331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15374" y="4"/>
            <a:ext cx="2918830" cy="493315"/>
          </a:xfrm>
          <a:prstGeom prst="rect">
            <a:avLst/>
          </a:prstGeom>
        </p:spPr>
        <p:txBody>
          <a:bodyPr vert="horz" lIns="91440" tIns="45720" rIns="91440" bIns="45720" rtlCol="0"/>
          <a:lstStyle>
            <a:lvl1pPr algn="r">
              <a:defRPr sz="1200"/>
            </a:lvl1pPr>
          </a:lstStyle>
          <a:p>
            <a:fld id="{03ADC72B-DC3E-4E4F-8A85-C26D3D39CA68}" type="datetimeFigureOut">
              <a:rPr lang="en-GB" smtClean="0"/>
              <a:pPr/>
              <a:t>01/09/2015</a:t>
            </a:fld>
            <a:endParaRPr lang="en-GB"/>
          </a:p>
        </p:txBody>
      </p:sp>
      <p:sp>
        <p:nvSpPr>
          <p:cNvPr id="4" name="Slide Image Placeholder 3"/>
          <p:cNvSpPr>
            <a:spLocks noGrp="1" noRot="1" noChangeAspect="1"/>
          </p:cNvSpPr>
          <p:nvPr>
            <p:ph type="sldImg" idx="2"/>
          </p:nvPr>
        </p:nvSpPr>
        <p:spPr>
          <a:xfrm>
            <a:off x="900113" y="738188"/>
            <a:ext cx="4935537" cy="370046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3578" y="4686501"/>
            <a:ext cx="5388610" cy="443984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1" y="9371287"/>
            <a:ext cx="2918830" cy="49331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15374" y="9371287"/>
            <a:ext cx="2918830" cy="493315"/>
          </a:xfrm>
          <a:prstGeom prst="rect">
            <a:avLst/>
          </a:prstGeom>
        </p:spPr>
        <p:txBody>
          <a:bodyPr vert="horz" lIns="91440" tIns="45720" rIns="91440" bIns="45720" rtlCol="0" anchor="b"/>
          <a:lstStyle>
            <a:lvl1pPr algn="r">
              <a:defRPr sz="1200"/>
            </a:lvl1pPr>
          </a:lstStyle>
          <a:p>
            <a:fld id="{4C4C95C0-B005-42A5-9C52-9F9D4803890F}"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4C4C95C0-B005-42A5-9C52-9F9D4803890F}" type="slidenum">
              <a:rPr lang="en-GB" smtClean="0"/>
              <a:pPr/>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This assumes a standard downward sloping  demand curve. </a:t>
            </a:r>
          </a:p>
          <a:p>
            <a:endParaRPr lang="en-GB" dirty="0" smtClean="0"/>
          </a:p>
          <a:p>
            <a:r>
              <a:rPr lang="en-GB" dirty="0" smtClean="0"/>
              <a:t>The cost is the total cost of trip cost and land rent </a:t>
            </a:r>
          </a:p>
          <a:p>
            <a:endParaRPr lang="en-GB" dirty="0" smtClean="0"/>
          </a:p>
          <a:p>
            <a:r>
              <a:rPr lang="en-GB" dirty="0" smtClean="0"/>
              <a:t>Z determines the demand curve since it includes both beta and </a:t>
            </a:r>
            <a:r>
              <a:rPr lang="en-GB" dirty="0" err="1" smtClean="0"/>
              <a:t>Cij</a:t>
            </a:r>
            <a:endParaRPr lang="en-GB" dirty="0" smtClean="0"/>
          </a:p>
          <a:p>
            <a:endParaRPr lang="en-GB" dirty="0" smtClean="0"/>
          </a:p>
          <a:p>
            <a:r>
              <a:rPr lang="en-GB" dirty="0" smtClean="0"/>
              <a:t>Any change in Z will</a:t>
            </a:r>
            <a:r>
              <a:rPr lang="en-GB" baseline="0" dirty="0" smtClean="0"/>
              <a:t> give rise to a different demand curve</a:t>
            </a:r>
          </a:p>
          <a:p>
            <a:endParaRPr lang="en-GB" baseline="0" dirty="0" smtClean="0"/>
          </a:p>
          <a:p>
            <a:r>
              <a:rPr lang="en-GB" baseline="0" dirty="0" smtClean="0"/>
              <a:t>We tend to ignore producer surplus partly because it is difficult partly because sometimes producers are also consumers</a:t>
            </a:r>
          </a:p>
          <a:p>
            <a:r>
              <a:rPr lang="en-GB" baseline="0" dirty="0" smtClean="0"/>
              <a:t>More importantly we will find that unlike other elements it is not conserved.</a:t>
            </a:r>
            <a:endParaRPr lang="en-GB" dirty="0" smtClean="0"/>
          </a:p>
          <a:p>
            <a:endParaRPr lang="en-GB" dirty="0"/>
          </a:p>
        </p:txBody>
      </p:sp>
      <p:sp>
        <p:nvSpPr>
          <p:cNvPr id="4" name="Slide Number Placeholder 3"/>
          <p:cNvSpPr>
            <a:spLocks noGrp="1"/>
          </p:cNvSpPr>
          <p:nvPr>
            <p:ph type="sldNum" sz="quarter" idx="10"/>
          </p:nvPr>
        </p:nvSpPr>
        <p:spPr/>
        <p:txBody>
          <a:bodyPr/>
          <a:lstStyle/>
          <a:p>
            <a:fld id="{4C4C95C0-B005-42A5-9C52-9F9D4803890F}" type="slidenum">
              <a:rPr lang="en-GB" smtClean="0"/>
              <a:pPr/>
              <a:t>10</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It is worth looking at the effect of including rent in the cost function.  We use data from the</a:t>
            </a:r>
            <a:r>
              <a:rPr lang="en-GB" baseline="0" dirty="0" smtClean="0"/>
              <a:t> calibrated model of the example we introduce later which uses the Arcadia data set from the 2001 Census</a:t>
            </a:r>
            <a:endParaRPr lang="en-GB" dirty="0" smtClean="0"/>
          </a:p>
          <a:p>
            <a:endParaRPr lang="en-GB" dirty="0" smtClean="0"/>
          </a:p>
          <a:p>
            <a:r>
              <a:rPr lang="en-GB" dirty="0" smtClean="0"/>
              <a:t>On the left we show a three dimensional plot of trips against rent</a:t>
            </a:r>
            <a:r>
              <a:rPr lang="en-GB" baseline="0" dirty="0" smtClean="0"/>
              <a:t> an trip cost giving a smooth surface with irregular edges</a:t>
            </a:r>
          </a:p>
          <a:p>
            <a:endParaRPr lang="en-GB" baseline="0" dirty="0" smtClean="0"/>
          </a:p>
          <a:p>
            <a:r>
              <a:rPr lang="en-GB" baseline="0" dirty="0" smtClean="0"/>
              <a:t>On the right we plot trips against trip cost showing a rather messy plot.</a:t>
            </a:r>
          </a:p>
          <a:p>
            <a:endParaRPr lang="en-GB" baseline="0" dirty="0" smtClean="0"/>
          </a:p>
          <a:p>
            <a:r>
              <a:rPr lang="en-GB" baseline="0" dirty="0" smtClean="0"/>
              <a:t>In the centre we plot trips against trip cost + rent.  This gives a smooth ‘curve’ which could be interpreted as a demand curve </a:t>
            </a:r>
          </a:p>
          <a:p>
            <a:endParaRPr lang="en-GB" baseline="0" dirty="0" smtClean="0"/>
          </a:p>
          <a:p>
            <a:r>
              <a:rPr lang="en-GB" baseline="0" dirty="0" smtClean="0"/>
              <a:t>The need to include rent in the analysis seems inescapable</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4C4C95C0-B005-42A5-9C52-9F9D4803890F}" type="slidenum">
              <a:rPr lang="en-GB" smtClean="0"/>
              <a:pPr/>
              <a:t>11</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GB" dirty="0" smtClean="0"/>
              <a:t>The consumer deadweight loss is given by the beige area</a:t>
            </a:r>
          </a:p>
          <a:p>
            <a:endParaRPr lang="en-GB" dirty="0" smtClean="0"/>
          </a:p>
          <a:p>
            <a:r>
              <a:rPr lang="en-GB" dirty="0" smtClean="0"/>
              <a:t>There is also a producer deadweight loss  which defined by the blue line to the left of the consumer deadweight loss.</a:t>
            </a:r>
          </a:p>
          <a:p>
            <a:r>
              <a:rPr lang="en-GB" dirty="0" smtClean="0"/>
              <a:t>However we do not have reliable information on the supply curve -  a continuing problem in this area of work not helped by the ambiguity between supplier and consumer (a driver may be both)</a:t>
            </a:r>
          </a:p>
          <a:p>
            <a:endParaRPr lang="en-GB" dirty="0" smtClean="0"/>
          </a:p>
          <a:p>
            <a:r>
              <a:rPr lang="en-GB" dirty="0" smtClean="0"/>
              <a:t>We define the </a:t>
            </a:r>
            <a:r>
              <a:rPr lang="en-GB" dirty="0" err="1" smtClean="0"/>
              <a:t>Starret</a:t>
            </a:r>
            <a:r>
              <a:rPr lang="en-GB" dirty="0" smtClean="0"/>
              <a:t> point </a:t>
            </a:r>
            <a:r>
              <a:rPr lang="en-GB" dirty="0" err="1" smtClean="0"/>
              <a:t>PiPj</a:t>
            </a:r>
            <a:r>
              <a:rPr lang="en-GB" dirty="0" smtClean="0"/>
              <a:t> on the curve</a:t>
            </a:r>
          </a:p>
          <a:p>
            <a:r>
              <a:rPr lang="en-GB" dirty="0" smtClean="0"/>
              <a:t>It has an implied rent by comparison with the standard model so although trip costs are zero</a:t>
            </a:r>
            <a:r>
              <a:rPr lang="en-GB" baseline="0" dirty="0" smtClean="0"/>
              <a:t> at point B rents are still positive</a:t>
            </a:r>
            <a:endParaRPr lang="en-GB" dirty="0" smtClean="0"/>
          </a:p>
          <a:p>
            <a:endParaRPr lang="en-GB" dirty="0" smtClean="0"/>
          </a:p>
          <a:p>
            <a:r>
              <a:rPr lang="en-GB" dirty="0" smtClean="0"/>
              <a:t>Integrate from point B to the current equilibrium point to get (1/beta) times Mutual Information – this is related</a:t>
            </a:r>
            <a:r>
              <a:rPr lang="en-GB" baseline="0" dirty="0" smtClean="0"/>
              <a:t> to </a:t>
            </a:r>
            <a:r>
              <a:rPr lang="en-GB" baseline="0" dirty="0" err="1" smtClean="0"/>
              <a:t>Neuburger’s</a:t>
            </a:r>
            <a:r>
              <a:rPr lang="en-GB" baseline="0" dirty="0" smtClean="0"/>
              <a:t> utility function</a:t>
            </a:r>
            <a:endParaRPr lang="en-GB" dirty="0" smtClean="0"/>
          </a:p>
          <a:p>
            <a:endParaRPr lang="en-GB" dirty="0" smtClean="0"/>
          </a:p>
          <a:p>
            <a:r>
              <a:rPr lang="en-GB" dirty="0" smtClean="0"/>
              <a:t>If we then set the model up as an information minimising model we end up with </a:t>
            </a:r>
          </a:p>
          <a:p>
            <a:r>
              <a:rPr lang="en-GB" dirty="0" smtClean="0"/>
              <a:t>The standard form of model according to </a:t>
            </a:r>
            <a:r>
              <a:rPr lang="en-GB" dirty="0" err="1" smtClean="0"/>
              <a:t>webTag</a:t>
            </a:r>
            <a:endParaRPr lang="en-GB" dirty="0" smtClean="0"/>
          </a:p>
          <a:p>
            <a:r>
              <a:rPr lang="en-GB" dirty="0" smtClean="0"/>
              <a:t>(</a:t>
            </a:r>
            <a:r>
              <a:rPr lang="en-GB" dirty="0" err="1" smtClean="0"/>
              <a:t>webTag</a:t>
            </a:r>
            <a:r>
              <a:rPr lang="en-GB" dirty="0" smtClean="0"/>
              <a:t> Appendix </a:t>
            </a:r>
            <a:r>
              <a:rPr lang="en-GB" dirty="0" err="1" smtClean="0"/>
              <a:t>D5.1</a:t>
            </a:r>
            <a:r>
              <a:rPr lang="en-GB" dirty="0" smtClean="0"/>
              <a:t> </a:t>
            </a:r>
            <a:r>
              <a:rPr lang="en-GB" dirty="0" err="1" smtClean="0"/>
              <a:t>p69</a:t>
            </a:r>
            <a:r>
              <a:rPr lang="en-GB" dirty="0" smtClean="0"/>
              <a:t> TAG Unit </a:t>
            </a:r>
            <a:r>
              <a:rPr lang="en-GB" dirty="0" err="1" smtClean="0"/>
              <a:t>M2</a:t>
            </a:r>
            <a:r>
              <a:rPr lang="en-GB" dirty="0" smtClean="0"/>
              <a:t> Variable Demand Modelling)</a:t>
            </a:r>
          </a:p>
          <a:p>
            <a:endParaRPr lang="en-GB" dirty="0" smtClean="0"/>
          </a:p>
          <a:p>
            <a:r>
              <a:rPr lang="en-GB" dirty="0" smtClean="0"/>
              <a:t>The spatial interaction model</a:t>
            </a:r>
            <a:r>
              <a:rPr lang="en-GB" baseline="0" dirty="0" smtClean="0"/>
              <a:t> therefore minimises consumer deadweight loss </a:t>
            </a:r>
          </a:p>
          <a:p>
            <a:endParaRPr lang="en-GB" baseline="0" dirty="0" smtClean="0"/>
          </a:p>
          <a:p>
            <a:r>
              <a:rPr lang="en-GB" baseline="0" dirty="0" smtClean="0"/>
              <a:t>This minimisation is also reflected in labour matching models (</a:t>
            </a:r>
            <a:r>
              <a:rPr lang="en-GB" baseline="0" dirty="0" err="1" smtClean="0"/>
              <a:t>Galichon</a:t>
            </a:r>
            <a:r>
              <a:rPr lang="en-GB" baseline="0" dirty="0" smtClean="0"/>
              <a:t>)</a:t>
            </a:r>
          </a:p>
          <a:p>
            <a:endParaRPr lang="en-GB" baseline="0" dirty="0" smtClean="0"/>
          </a:p>
          <a:p>
            <a:r>
              <a:rPr lang="en-GB" baseline="0" dirty="0" smtClean="0"/>
              <a:t>Now let us look at the effect of reducing transport costs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err="1" smtClean="0">
                <a:solidFill>
                  <a:schemeClr val="tx1"/>
                </a:solidFill>
                <a:latin typeface="+mn-lt"/>
                <a:ea typeface="+mn-ea"/>
                <a:cs typeface="+mn-cs"/>
              </a:rPr>
              <a:t>Neuburger</a:t>
            </a:r>
            <a:r>
              <a:rPr lang="en-GB" sz="1200" kern="1200" dirty="0" smtClean="0">
                <a:solidFill>
                  <a:schemeClr val="tx1"/>
                </a:solidFill>
                <a:latin typeface="+mn-lt"/>
                <a:ea typeface="+mn-ea"/>
                <a:cs typeface="+mn-cs"/>
              </a:rPr>
              <a:t>, H. , “</a:t>
            </a:r>
            <a:r>
              <a:rPr lang="en-GB" sz="1200" i="1" kern="1200" dirty="0" smtClean="0">
                <a:solidFill>
                  <a:schemeClr val="tx1"/>
                </a:solidFill>
                <a:latin typeface="+mn-lt"/>
                <a:ea typeface="+mn-ea"/>
                <a:cs typeface="+mn-cs"/>
              </a:rPr>
              <a:t>User Benefit in the Evaluation of Transport and Land Use Plans”</a:t>
            </a:r>
            <a:r>
              <a:rPr lang="en-GB" sz="1200" kern="1200" dirty="0" smtClean="0">
                <a:solidFill>
                  <a:schemeClr val="tx1"/>
                </a:solidFill>
                <a:latin typeface="+mn-lt"/>
                <a:ea typeface="+mn-ea"/>
                <a:cs typeface="+mn-cs"/>
              </a:rPr>
              <a:t>,  Journal of Transport Economics and Policy, Vol. 5, No. 1, 1971, pp. 52-75 (eqn. 44)</a:t>
            </a:r>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4C4C95C0-B005-42A5-9C52-9F9D4803890F}" type="slidenum">
              <a:rPr lang="en-GB" smtClean="0"/>
              <a:pPr/>
              <a:t>12</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The conventional single demand curve for a reduction in cost.  Sliding up it produces a consumer surplus Y + Z</a:t>
            </a:r>
          </a:p>
          <a:p>
            <a:endParaRPr lang="en-GB" dirty="0" smtClean="0"/>
          </a:p>
          <a:p>
            <a:r>
              <a:rPr lang="en-GB" dirty="0" smtClean="0"/>
              <a:t>The deadweight loss reduces by X + Y  but the trip cost</a:t>
            </a:r>
            <a:r>
              <a:rPr lang="en-GB" baseline="0" dirty="0" smtClean="0"/>
              <a:t> increases by X and decreases by Z</a:t>
            </a:r>
          </a:p>
          <a:p>
            <a:endParaRPr lang="en-GB" baseline="0" dirty="0" smtClean="0"/>
          </a:p>
          <a:p>
            <a:r>
              <a:rPr lang="en-GB" baseline="0" dirty="0" smtClean="0"/>
              <a:t>This is a helpful simplification but reality is more complex in particular the different values of </a:t>
            </a:r>
            <a:r>
              <a:rPr lang="en-GB" baseline="0" dirty="0" err="1" smtClean="0"/>
              <a:t>Pij</a:t>
            </a:r>
            <a:r>
              <a:rPr lang="en-GB" baseline="0" dirty="0" smtClean="0"/>
              <a:t> correspond to different values of Z, i.e. to different demand curves</a:t>
            </a:r>
          </a:p>
          <a:p>
            <a:endParaRPr lang="en-GB" baseline="0" dirty="0" smtClean="0"/>
          </a:p>
          <a:p>
            <a:r>
              <a:rPr lang="en-GB" baseline="0" dirty="0" smtClean="0"/>
              <a:t>There is no reason (in the model) why </a:t>
            </a:r>
            <a:r>
              <a:rPr lang="en-GB" baseline="0" dirty="0" err="1" smtClean="0"/>
              <a:t>PiPj</a:t>
            </a:r>
            <a:r>
              <a:rPr lang="en-GB" baseline="0" dirty="0" smtClean="0"/>
              <a:t> should represent the lowest cost</a:t>
            </a:r>
          </a:p>
          <a:p>
            <a:r>
              <a:rPr lang="en-GB" baseline="0" dirty="0" smtClean="0"/>
              <a:t>The </a:t>
            </a:r>
            <a:r>
              <a:rPr lang="en-GB" baseline="0" dirty="0" err="1" smtClean="0"/>
              <a:t>Pijs</a:t>
            </a:r>
            <a:r>
              <a:rPr lang="en-GB" baseline="0" dirty="0" smtClean="0"/>
              <a:t> may straddle </a:t>
            </a:r>
            <a:r>
              <a:rPr lang="en-GB" baseline="0" dirty="0" err="1" smtClean="0"/>
              <a:t>PiPj</a:t>
            </a:r>
            <a:endParaRPr lang="en-GB" baseline="0" dirty="0" smtClean="0"/>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4C4C95C0-B005-42A5-9C52-9F9D4803890F}" type="slidenum">
              <a:rPr lang="en-GB" smtClean="0"/>
              <a:pPr/>
              <a:t>13</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Anything which can happen does happen</a:t>
            </a:r>
          </a:p>
          <a:p>
            <a:endParaRPr lang="en-GB" dirty="0" smtClean="0"/>
          </a:p>
          <a:p>
            <a:r>
              <a:rPr lang="en-GB" dirty="0" smtClean="0"/>
              <a:t>Again using the analysis of our example we have 6 cases all of which occur</a:t>
            </a:r>
          </a:p>
          <a:p>
            <a:r>
              <a:rPr lang="en-GB" dirty="0" smtClean="0"/>
              <a:t>The standard</a:t>
            </a:r>
            <a:r>
              <a:rPr lang="en-GB" baseline="0" dirty="0" smtClean="0"/>
              <a:t> analysis is shown in the top left corner and the shadings show the varieties of deadweight loss configuration</a:t>
            </a:r>
          </a:p>
          <a:p>
            <a:r>
              <a:rPr lang="en-GB" baseline="0" dirty="0" smtClean="0"/>
              <a:t>Straddling is the least common </a:t>
            </a:r>
            <a:r>
              <a:rPr lang="en-GB" baseline="0" dirty="0" err="1" smtClean="0"/>
              <a:t>cofiguration</a:t>
            </a:r>
            <a:endParaRPr lang="en-GB" dirty="0" smtClean="0"/>
          </a:p>
          <a:p>
            <a:endParaRPr lang="en-GB" dirty="0" smtClean="0"/>
          </a:p>
          <a:p>
            <a:r>
              <a:rPr lang="en-GB" dirty="0" smtClean="0"/>
              <a:t>Decreasing costs may produce a fall in trips and vice versa</a:t>
            </a:r>
          </a:p>
          <a:p>
            <a:endParaRPr lang="en-GB" dirty="0" smtClean="0"/>
          </a:p>
          <a:p>
            <a:r>
              <a:rPr lang="en-GB" dirty="0" smtClean="0"/>
              <a:t>Some costs may be less than that of perfect competition (effective subsidy)</a:t>
            </a:r>
          </a:p>
          <a:p>
            <a:endParaRPr lang="en-GB" dirty="0" smtClean="0"/>
          </a:p>
          <a:p>
            <a:r>
              <a:rPr lang="en-GB" dirty="0" smtClean="0"/>
              <a:t>Since the </a:t>
            </a:r>
            <a:r>
              <a:rPr lang="en-GB" dirty="0" err="1" smtClean="0"/>
              <a:t>Cij</a:t>
            </a:r>
            <a:r>
              <a:rPr lang="en-GB" dirty="0" smtClean="0"/>
              <a:t> are fixed any change in </a:t>
            </a:r>
            <a:r>
              <a:rPr lang="en-GB" dirty="0" err="1" smtClean="0"/>
              <a:t>Pij</a:t>
            </a:r>
            <a:r>
              <a:rPr lang="en-GB" dirty="0" smtClean="0"/>
              <a:t> due to diversion can only be restored to the demand curve by a change in rent</a:t>
            </a:r>
          </a:p>
          <a:p>
            <a:endParaRPr lang="en-GB" dirty="0" smtClean="0"/>
          </a:p>
          <a:p>
            <a:r>
              <a:rPr lang="en-GB" dirty="0" smtClean="0"/>
              <a:t>However there are more substantial difficulties inherent in the standard analysis</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4C4C95C0-B005-42A5-9C52-9F9D4803890F}" type="slidenum">
              <a:rPr lang="en-GB" smtClean="0"/>
              <a:pPr/>
              <a:t>14</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Far from there being one demand curve we may observe 3 (again using example data)</a:t>
            </a:r>
          </a:p>
          <a:p>
            <a:endParaRPr lang="en-GB" dirty="0" smtClean="0"/>
          </a:p>
          <a:p>
            <a:pPr marL="228600" indent="-228600">
              <a:buFont typeface="+mj-lt"/>
              <a:buAutoNum type="arabicPeriod"/>
            </a:pPr>
            <a:r>
              <a:rPr lang="en-GB" dirty="0" smtClean="0"/>
              <a:t>Base Year</a:t>
            </a:r>
          </a:p>
          <a:p>
            <a:pPr marL="228600" indent="-228600">
              <a:buFont typeface="+mj-lt"/>
              <a:buAutoNum type="arabicPeriod"/>
            </a:pPr>
            <a:r>
              <a:rPr lang="en-GB" dirty="0" smtClean="0"/>
              <a:t>Design Year</a:t>
            </a:r>
          </a:p>
          <a:p>
            <a:pPr marL="228600" indent="-228600">
              <a:buFont typeface="+mj-lt"/>
              <a:buAutoNum type="arabicPeriod"/>
            </a:pPr>
            <a:r>
              <a:rPr lang="en-GB" dirty="0" err="1" smtClean="0"/>
              <a:t>Starret</a:t>
            </a:r>
            <a:endParaRPr lang="en-GB" dirty="0" smtClean="0"/>
          </a:p>
          <a:p>
            <a:pPr marL="228600" indent="-228600"/>
            <a:r>
              <a:rPr lang="en-GB" dirty="0" smtClean="0"/>
              <a:t>Although base and design year are very similar they are not the same</a:t>
            </a:r>
          </a:p>
          <a:p>
            <a:pPr marL="228600" indent="-228600">
              <a:buFont typeface="+mj-lt"/>
              <a:buAutoNum type="arabicPeriod"/>
            </a:pPr>
            <a:endParaRPr lang="en-GB" dirty="0" smtClean="0"/>
          </a:p>
          <a:p>
            <a:pPr marL="228600" indent="-228600"/>
            <a:r>
              <a:rPr lang="en-GB" dirty="0" smtClean="0"/>
              <a:t>These relate to 3 values of Z  </a:t>
            </a:r>
            <a:r>
              <a:rPr lang="en-GB" dirty="0" err="1" smtClean="0"/>
              <a:t>viz</a:t>
            </a:r>
            <a:r>
              <a:rPr lang="en-GB" dirty="0" smtClean="0"/>
              <a:t> </a:t>
            </a:r>
            <a:r>
              <a:rPr lang="en-GB" dirty="0" err="1" smtClean="0"/>
              <a:t>Z1</a:t>
            </a:r>
            <a:r>
              <a:rPr lang="en-GB" dirty="0" smtClean="0"/>
              <a:t>, </a:t>
            </a:r>
            <a:r>
              <a:rPr lang="en-GB" dirty="0" err="1" smtClean="0"/>
              <a:t>Z2</a:t>
            </a:r>
            <a:r>
              <a:rPr lang="en-GB" dirty="0" smtClean="0"/>
              <a:t> and </a:t>
            </a:r>
            <a:r>
              <a:rPr lang="en-GB" dirty="0" err="1" smtClean="0"/>
              <a:t>Zstarrett</a:t>
            </a:r>
            <a:endParaRPr lang="en-GB" dirty="0" smtClean="0"/>
          </a:p>
          <a:p>
            <a:pPr marL="228600" indent="-228600"/>
            <a:endParaRPr lang="en-GB" dirty="0" smtClean="0"/>
          </a:p>
          <a:p>
            <a:pPr marL="228600" indent="-228600"/>
            <a:r>
              <a:rPr lang="en-GB" dirty="0" smtClean="0"/>
              <a:t>There is no demand curve as such – we have only equilibrium points on a curve</a:t>
            </a:r>
          </a:p>
          <a:p>
            <a:pPr marL="228600" indent="-228600"/>
            <a:r>
              <a:rPr lang="en-GB" dirty="0" smtClean="0"/>
              <a:t>The points between are not defined and are inadmissible.  </a:t>
            </a:r>
          </a:p>
          <a:p>
            <a:pPr marL="228600" indent="-228600"/>
            <a:r>
              <a:rPr lang="en-GB" dirty="0" smtClean="0"/>
              <a:t>If we consider a demand curve based just on trip cost only the </a:t>
            </a:r>
            <a:r>
              <a:rPr lang="en-GB" dirty="0" err="1" smtClean="0"/>
              <a:t>Cij</a:t>
            </a:r>
            <a:r>
              <a:rPr lang="en-GB" dirty="0" smtClean="0"/>
              <a:t> are admissible nothing else is on offer.</a:t>
            </a:r>
          </a:p>
          <a:p>
            <a:pPr marL="228600" indent="-228600"/>
            <a:endParaRPr lang="en-GB" dirty="0" smtClean="0"/>
          </a:p>
          <a:p>
            <a:pPr marL="228600" indent="-228600"/>
            <a:r>
              <a:rPr lang="en-GB" dirty="0" smtClean="0"/>
              <a:t>This means in measuring benefit change we must rely on differences in state variables (i.e. those extensive variables defined at equilibrium)</a:t>
            </a:r>
          </a:p>
          <a:p>
            <a:pPr marL="228600" indent="-228600"/>
            <a:endParaRPr lang="en-GB" dirty="0" smtClean="0"/>
          </a:p>
          <a:p>
            <a:pPr marL="228600" indent="-228600"/>
            <a:r>
              <a:rPr lang="en-GB" dirty="0" smtClean="0"/>
              <a:t>Fortunately this simplifies calculations as we have only 2 rather than 6 cases to compare</a:t>
            </a:r>
          </a:p>
          <a:p>
            <a:pPr marL="228600" indent="-228600"/>
            <a:endParaRPr lang="en-GB" dirty="0" smtClean="0"/>
          </a:p>
          <a:p>
            <a:pPr marL="228600" indent="-228600"/>
            <a:endParaRPr lang="en-GB" dirty="0" smtClean="0"/>
          </a:p>
          <a:p>
            <a:pPr marL="228600" indent="-228600"/>
            <a:endParaRPr lang="en-GB" dirty="0" smtClean="0"/>
          </a:p>
          <a:p>
            <a:endParaRPr lang="en-GB" dirty="0"/>
          </a:p>
        </p:txBody>
      </p:sp>
      <p:sp>
        <p:nvSpPr>
          <p:cNvPr id="4" name="Slide Number Placeholder 3"/>
          <p:cNvSpPr>
            <a:spLocks noGrp="1"/>
          </p:cNvSpPr>
          <p:nvPr>
            <p:ph type="sldNum" sz="quarter" idx="10"/>
          </p:nvPr>
        </p:nvSpPr>
        <p:spPr/>
        <p:txBody>
          <a:bodyPr/>
          <a:lstStyle/>
          <a:p>
            <a:fld id="{4C4C95C0-B005-42A5-9C52-9F9D4803890F}" type="slidenum">
              <a:rPr lang="en-GB" smtClean="0"/>
              <a:pPr/>
              <a:t>15</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Just as the balancing factors are unique relative to the probabilities, only up to a multiplicative constant so the rents are unique to the probabilities only up to an additive constant. </a:t>
            </a:r>
          </a:p>
          <a:p>
            <a:endParaRPr lang="en-GB" dirty="0" smtClean="0"/>
          </a:p>
          <a:p>
            <a:r>
              <a:rPr lang="en-GB" dirty="0" smtClean="0"/>
              <a:t>However, in the </a:t>
            </a:r>
            <a:r>
              <a:rPr lang="en-GB" dirty="0" err="1" smtClean="0"/>
              <a:t>Starret</a:t>
            </a:r>
            <a:r>
              <a:rPr lang="en-GB" dirty="0" smtClean="0"/>
              <a:t> equilibrium we have a unique point of reference for which Z=1.</a:t>
            </a:r>
          </a:p>
          <a:p>
            <a:endParaRPr lang="en-GB" dirty="0" smtClean="0"/>
          </a:p>
          <a:p>
            <a:r>
              <a:rPr lang="en-GB" dirty="0" smtClean="0"/>
              <a:t>We can line all curves up with </a:t>
            </a:r>
            <a:r>
              <a:rPr lang="en-GB" dirty="0" err="1" smtClean="0"/>
              <a:t>Starret</a:t>
            </a:r>
            <a:r>
              <a:rPr lang="en-GB" dirty="0" smtClean="0"/>
              <a:t> by rolling Z into the exponent of the numerator</a:t>
            </a:r>
          </a:p>
          <a:p>
            <a:endParaRPr lang="en-GB" dirty="0" smtClean="0"/>
          </a:p>
          <a:p>
            <a:r>
              <a:rPr lang="en-GB" dirty="0" smtClean="0"/>
              <a:t>It is </a:t>
            </a:r>
            <a:r>
              <a:rPr lang="en-GB" baseline="0" dirty="0" smtClean="0"/>
              <a:t>incorporated in the cost bracket and split equally between the origin and destination rents to preserve </a:t>
            </a:r>
            <a:r>
              <a:rPr lang="en-GB" baseline="0" dirty="0" err="1" smtClean="0"/>
              <a:t>biproportionality</a:t>
            </a:r>
            <a:r>
              <a:rPr lang="en-GB" baseline="0" dirty="0" smtClean="0"/>
              <a:t>.</a:t>
            </a:r>
          </a:p>
          <a:p>
            <a:r>
              <a:rPr lang="en-GB" baseline="0" dirty="0" smtClean="0"/>
              <a:t>It cannot be applied to the </a:t>
            </a:r>
            <a:r>
              <a:rPr lang="en-GB" baseline="0" dirty="0" err="1" smtClean="0"/>
              <a:t>Cij</a:t>
            </a:r>
            <a:r>
              <a:rPr lang="en-GB" baseline="0" dirty="0" smtClean="0"/>
              <a:t> as these are fixed.</a:t>
            </a:r>
          </a:p>
          <a:p>
            <a:endParaRPr lang="en-GB" baseline="0" dirty="0" smtClean="0"/>
          </a:p>
          <a:p>
            <a:r>
              <a:rPr lang="en-GB" baseline="0" dirty="0" smtClean="0"/>
              <a:t>Even when on the perfect competition curve not all the benefit is converted to rent and the deadweight loss remains</a:t>
            </a:r>
          </a:p>
          <a:p>
            <a:endParaRPr lang="en-GB" dirty="0" smtClean="0"/>
          </a:p>
          <a:p>
            <a:r>
              <a:rPr lang="en-GB" dirty="0" smtClean="0"/>
              <a:t>It should be noted that this is a manipulation.  The functions remain the same.  We have a conservation and a symmetry (translation).</a:t>
            </a:r>
          </a:p>
          <a:p>
            <a:endParaRPr lang="en-GB" dirty="0" smtClean="0"/>
          </a:p>
          <a:p>
            <a:r>
              <a:rPr lang="en-GB" dirty="0" smtClean="0"/>
              <a:t>Fixing the balancing factors in this way should permit comparisons over time and between studies.</a:t>
            </a:r>
            <a:endParaRPr lang="en-GB" dirty="0"/>
          </a:p>
        </p:txBody>
      </p:sp>
      <p:sp>
        <p:nvSpPr>
          <p:cNvPr id="4" name="Slide Number Placeholder 3"/>
          <p:cNvSpPr>
            <a:spLocks noGrp="1"/>
          </p:cNvSpPr>
          <p:nvPr>
            <p:ph type="sldNum" sz="quarter" idx="10"/>
          </p:nvPr>
        </p:nvSpPr>
        <p:spPr/>
        <p:txBody>
          <a:bodyPr/>
          <a:lstStyle/>
          <a:p>
            <a:fld id="{4C4C95C0-B005-42A5-9C52-9F9D4803890F}" type="slidenum">
              <a:rPr lang="en-GB" smtClean="0"/>
              <a:pPr/>
              <a:t>16</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The Arcadia study area</a:t>
            </a:r>
          </a:p>
          <a:p>
            <a:r>
              <a:rPr lang="en-GB" dirty="0" smtClean="0"/>
              <a:t>1767 zones</a:t>
            </a:r>
          </a:p>
          <a:p>
            <a:r>
              <a:rPr lang="en-GB" dirty="0" smtClean="0"/>
              <a:t>13.5 million population</a:t>
            </a:r>
          </a:p>
          <a:p>
            <a:r>
              <a:rPr lang="en-GB" dirty="0" smtClean="0"/>
              <a:t>6.25 million work trips</a:t>
            </a:r>
          </a:p>
          <a:p>
            <a:endParaRPr lang="en-GB" dirty="0" smtClean="0"/>
          </a:p>
          <a:p>
            <a:r>
              <a:rPr lang="en-GB" dirty="0" smtClean="0"/>
              <a:t>We use an all modes work trip model derived from the 2001 Census</a:t>
            </a:r>
          </a:p>
          <a:p>
            <a:r>
              <a:rPr lang="en-GB" dirty="0" smtClean="0"/>
              <a:t>---------------------------------------------------------------------------------------------------------------</a:t>
            </a:r>
          </a:p>
          <a:p>
            <a:endParaRPr lang="en-GB" dirty="0" smtClean="0"/>
          </a:p>
          <a:p>
            <a:r>
              <a:rPr lang="en-GB" dirty="0" smtClean="0"/>
              <a:t>Although there are proposals for </a:t>
            </a:r>
            <a:r>
              <a:rPr lang="en-GB" dirty="0" err="1" smtClean="0"/>
              <a:t>Gallions</a:t>
            </a:r>
            <a:r>
              <a:rPr lang="en-GB" dirty="0" smtClean="0"/>
              <a:t> reach – this model does not offer any conclusions as to feasibility or desirability.  It is chosen because I was familiar with the area.</a:t>
            </a:r>
          </a:p>
          <a:p>
            <a:endParaRPr lang="en-GB" dirty="0" smtClean="0"/>
          </a:p>
          <a:p>
            <a:r>
              <a:rPr lang="en-GB" dirty="0" smtClean="0"/>
              <a:t>The design year changes in trip cost are applied directly to the trip cost matrix based on a reduced crossing time which is circumscribed in its impact on surrounding trip cost reductions.</a:t>
            </a:r>
          </a:p>
          <a:p>
            <a:endParaRPr lang="en-GB" dirty="0" smtClean="0"/>
          </a:p>
          <a:p>
            <a:r>
              <a:rPr lang="en-GB" dirty="0" smtClean="0"/>
              <a:t>It gives values sufficient to  explore and stress</a:t>
            </a:r>
            <a:r>
              <a:rPr lang="en-GB" baseline="0" dirty="0" smtClean="0"/>
              <a:t> test </a:t>
            </a:r>
            <a:r>
              <a:rPr lang="en-GB" dirty="0" smtClean="0"/>
              <a:t>some of the relationships in the model (as we have seen) and to check the algebra</a:t>
            </a:r>
            <a:endParaRPr lang="en-GB" dirty="0"/>
          </a:p>
        </p:txBody>
      </p:sp>
      <p:sp>
        <p:nvSpPr>
          <p:cNvPr id="4" name="Slide Number Placeholder 3"/>
          <p:cNvSpPr>
            <a:spLocks noGrp="1"/>
          </p:cNvSpPr>
          <p:nvPr>
            <p:ph type="sldNum" sz="quarter" idx="10"/>
          </p:nvPr>
        </p:nvSpPr>
        <p:spPr/>
        <p:txBody>
          <a:bodyPr/>
          <a:lstStyle/>
          <a:p>
            <a:fld id="{4C4C95C0-B005-42A5-9C52-9F9D4803890F}" type="slidenum">
              <a:rPr lang="en-GB" smtClean="0"/>
              <a:pPr/>
              <a:t>17</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GB" dirty="0" smtClean="0"/>
              <a:t>This diagram gives the benefit measures for the case of corrected and uncorrected rents.</a:t>
            </a:r>
          </a:p>
          <a:p>
            <a:endParaRPr lang="en-GB" dirty="0" smtClean="0"/>
          </a:p>
          <a:p>
            <a:r>
              <a:rPr lang="en-GB" dirty="0" smtClean="0"/>
              <a:t>The trip cost are net (</a:t>
            </a:r>
            <a:r>
              <a:rPr lang="en-GB" dirty="0" err="1" smtClean="0"/>
              <a:t>ie</a:t>
            </a:r>
            <a:r>
              <a:rPr lang="en-GB" dirty="0" smtClean="0"/>
              <a:t> savings – increased costs)</a:t>
            </a:r>
          </a:p>
          <a:p>
            <a:endParaRPr lang="en-GB" dirty="0" smtClean="0"/>
          </a:p>
          <a:p>
            <a:r>
              <a:rPr lang="en-GB" dirty="0" smtClean="0"/>
              <a:t>Note rent greater than trip cost so some additional</a:t>
            </a:r>
            <a:r>
              <a:rPr lang="en-GB" baseline="0" dirty="0" smtClean="0"/>
              <a:t> benefit </a:t>
            </a:r>
            <a:r>
              <a:rPr lang="en-GB" dirty="0" smtClean="0"/>
              <a:t> ( we can prove –although it is not yet published- that rent gains will never be less than trip cost benefits)</a:t>
            </a:r>
            <a:endParaRPr lang="en-GB" baseline="0" dirty="0" smtClean="0"/>
          </a:p>
          <a:p>
            <a:endParaRPr lang="en-GB" baseline="0" dirty="0" smtClean="0"/>
          </a:p>
          <a:p>
            <a:r>
              <a:rPr lang="en-GB" baseline="0" dirty="0" smtClean="0"/>
              <a:t>Deadweight loss + trip cost = Consumer Surplus + rent</a:t>
            </a:r>
          </a:p>
          <a:p>
            <a:endParaRPr lang="en-GB" dirty="0" smtClean="0"/>
          </a:p>
          <a:p>
            <a:r>
              <a:rPr lang="en-GB" baseline="0" dirty="0" smtClean="0"/>
              <a:t>The consumer surplus is </a:t>
            </a:r>
            <a:r>
              <a:rPr lang="en-GB" baseline="0" dirty="0" err="1" smtClean="0"/>
              <a:t>Marshallian</a:t>
            </a:r>
            <a:r>
              <a:rPr lang="en-GB" baseline="0" dirty="0" smtClean="0"/>
              <a:t> at this stage.</a:t>
            </a:r>
          </a:p>
          <a:p>
            <a:endParaRPr lang="en-GB" baseline="0" dirty="0" smtClean="0"/>
          </a:p>
          <a:p>
            <a:r>
              <a:rPr lang="en-GB" baseline="0" dirty="0" smtClean="0"/>
              <a:t>Both slight less than Rule of Half (which uses only savings in trip costs) – reflecting its linear overestimate</a:t>
            </a:r>
          </a:p>
          <a:p>
            <a:endParaRPr lang="en-GB" baseline="0" dirty="0" smtClean="0"/>
          </a:p>
          <a:p>
            <a:r>
              <a:rPr lang="en-GB" baseline="0" dirty="0" smtClean="0"/>
              <a:t>Travel time cost is in minutes</a:t>
            </a:r>
          </a:p>
          <a:p>
            <a:endParaRPr lang="en-GB" baseline="0" dirty="0" smtClean="0"/>
          </a:p>
          <a:p>
            <a:r>
              <a:rPr lang="en-GB" baseline="0" dirty="0" smtClean="0"/>
              <a:t>All benefits shown as positive</a:t>
            </a:r>
          </a:p>
          <a:p>
            <a:endParaRPr lang="en-GB" baseline="0" dirty="0" smtClean="0"/>
          </a:p>
          <a:p>
            <a:r>
              <a:rPr lang="en-GB" baseline="0" dirty="0" err="1" smtClean="0"/>
              <a:t>DWL</a:t>
            </a:r>
            <a:r>
              <a:rPr lang="en-GB" baseline="0" dirty="0" smtClean="0"/>
              <a:t> + trip cost is same as </a:t>
            </a:r>
            <a:r>
              <a:rPr lang="en-GB" baseline="0" dirty="0" err="1" smtClean="0"/>
              <a:t>Jara</a:t>
            </a:r>
            <a:r>
              <a:rPr lang="en-GB" baseline="0" dirty="0" smtClean="0"/>
              <a:t>-Diaz</a:t>
            </a:r>
          </a:p>
          <a:p>
            <a:r>
              <a:rPr lang="en-GB" baseline="0" dirty="0" err="1" smtClean="0"/>
              <a:t>DWL</a:t>
            </a:r>
            <a:r>
              <a:rPr lang="en-GB" baseline="0" dirty="0" smtClean="0"/>
              <a:t> + trip cost is equal to CS + rent = total corrected rent</a:t>
            </a:r>
          </a:p>
          <a:p>
            <a:endParaRPr lang="en-GB" dirty="0" smtClean="0"/>
          </a:p>
          <a:p>
            <a:r>
              <a:rPr lang="en-GB" baseline="0" dirty="0" smtClean="0"/>
              <a:t>Comparing the bottom bars we may see that all trip cost change is absorbed by rent but the rent change is greater.  Even when this happens we do not achieve perfect competition as the deadweight loss still exists</a:t>
            </a:r>
          </a:p>
          <a:p>
            <a:endParaRPr lang="en-GB" baseline="0" dirty="0" smtClean="0"/>
          </a:p>
          <a:p>
            <a:r>
              <a:rPr lang="en-GB" baseline="0" dirty="0" smtClean="0"/>
              <a:t>The total corrected rent gives a long term view of where the benefits </a:t>
            </a:r>
            <a:r>
              <a:rPr lang="en-GB" dirty="0" smtClean="0"/>
              <a:t>may</a:t>
            </a:r>
            <a:r>
              <a:rPr lang="en-GB" baseline="0" dirty="0" smtClean="0"/>
              <a:t> end up</a:t>
            </a:r>
          </a:p>
          <a:p>
            <a:r>
              <a:rPr lang="en-GB" baseline="0" dirty="0" smtClean="0"/>
              <a:t>The CS may be short lived</a:t>
            </a:r>
          </a:p>
          <a:p>
            <a:endParaRPr lang="en-GB" dirty="0" smtClean="0"/>
          </a:p>
          <a:p>
            <a:r>
              <a:rPr lang="en-GB" dirty="0" err="1" smtClean="0"/>
              <a:t>Jara</a:t>
            </a:r>
            <a:r>
              <a:rPr lang="en-GB" dirty="0" smtClean="0"/>
              <a:t>-Diaz, S.R. and Farah, M., </a:t>
            </a:r>
            <a:r>
              <a:rPr lang="en-GB" i="1" dirty="0" smtClean="0"/>
              <a:t>“Valuation of user’s benefits in transport systems”</a:t>
            </a:r>
            <a:r>
              <a:rPr lang="en-GB" dirty="0" smtClean="0"/>
              <a:t>, Transport Reviews, </a:t>
            </a:r>
            <a:r>
              <a:rPr lang="en-GB" dirty="0" err="1" smtClean="0"/>
              <a:t>vol</a:t>
            </a:r>
            <a:r>
              <a:rPr lang="en-GB" dirty="0" smtClean="0"/>
              <a:t> 8, </a:t>
            </a:r>
            <a:r>
              <a:rPr lang="en-GB" dirty="0" err="1" smtClean="0"/>
              <a:t>no.3</a:t>
            </a:r>
            <a:r>
              <a:rPr lang="en-GB" dirty="0" smtClean="0"/>
              <a:t>, </a:t>
            </a:r>
            <a:r>
              <a:rPr lang="en-GB" dirty="0" err="1" smtClean="0"/>
              <a:t>pp197</a:t>
            </a:r>
            <a:r>
              <a:rPr lang="en-GB" dirty="0" smtClean="0"/>
              <a:t>-218, 1988  (eq. 50)</a:t>
            </a:r>
          </a:p>
          <a:p>
            <a:endParaRPr lang="en-GB" dirty="0"/>
          </a:p>
        </p:txBody>
      </p:sp>
      <p:sp>
        <p:nvSpPr>
          <p:cNvPr id="4" name="Slide Number Placeholder 3"/>
          <p:cNvSpPr>
            <a:spLocks noGrp="1"/>
          </p:cNvSpPr>
          <p:nvPr>
            <p:ph type="sldNum" sz="quarter" idx="10"/>
          </p:nvPr>
        </p:nvSpPr>
        <p:spPr/>
        <p:txBody>
          <a:bodyPr/>
          <a:lstStyle/>
          <a:p>
            <a:fld id="{4C4C95C0-B005-42A5-9C52-9F9D4803890F}" type="slidenum">
              <a:rPr lang="en-GB" smtClean="0"/>
              <a:pPr/>
              <a:t>18</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The rent change will always be greater than the trip cost change with equality only under</a:t>
            </a:r>
            <a:r>
              <a:rPr lang="en-GB" baseline="0" dirty="0" smtClean="0"/>
              <a:t> perfect competition.</a:t>
            </a:r>
          </a:p>
          <a:p>
            <a:endParaRPr lang="en-GB" baseline="0" dirty="0" smtClean="0"/>
          </a:p>
          <a:p>
            <a:r>
              <a:rPr lang="en-GB" baseline="0" dirty="0" smtClean="0"/>
              <a:t>We cannot separate rent and trip cost in the diagram.</a:t>
            </a:r>
          </a:p>
          <a:p>
            <a:r>
              <a:rPr lang="en-GB" baseline="0" dirty="0" smtClean="0"/>
              <a:t>However, we can use the benefit equation to show that the ratio of change in Deadweight Loss to change in</a:t>
            </a:r>
          </a:p>
          <a:p>
            <a:r>
              <a:rPr lang="en-GB" baseline="0" dirty="0" smtClean="0"/>
              <a:t>Consumer Surplus is always greater than 1 (relying on the convexity of Mutual Information)</a:t>
            </a:r>
          </a:p>
          <a:p>
            <a:endParaRPr lang="en-GB" baseline="0" dirty="0" smtClean="0"/>
          </a:p>
          <a:p>
            <a:r>
              <a:rPr lang="en-GB" baseline="0" dirty="0" smtClean="0"/>
              <a:t>This is shown for the Arcadia area.</a:t>
            </a:r>
          </a:p>
          <a:p>
            <a:endParaRPr lang="en-GB" dirty="0"/>
          </a:p>
        </p:txBody>
      </p:sp>
      <p:sp>
        <p:nvSpPr>
          <p:cNvPr id="4" name="Slide Number Placeholder 3"/>
          <p:cNvSpPr>
            <a:spLocks noGrp="1"/>
          </p:cNvSpPr>
          <p:nvPr>
            <p:ph type="sldNum" sz="quarter" idx="10"/>
          </p:nvPr>
        </p:nvSpPr>
        <p:spPr/>
        <p:txBody>
          <a:bodyPr/>
          <a:lstStyle/>
          <a:p>
            <a:fld id="{4C4C95C0-B005-42A5-9C52-9F9D4803890F}" type="slidenum">
              <a:rPr lang="en-GB" smtClean="0"/>
              <a:pPr/>
              <a:t>19</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Looking in this talk to</a:t>
            </a:r>
          </a:p>
          <a:p>
            <a:endParaRPr lang="en-GB" dirty="0"/>
          </a:p>
          <a:p>
            <a:pPr>
              <a:buFont typeface="Arial" pitchFamily="34" charset="0"/>
              <a:buChar char="•"/>
            </a:pPr>
            <a:r>
              <a:rPr lang="en-GB" dirty="0" smtClean="0"/>
              <a:t>  Develop the links between land-use theory, spatial interaction and economics</a:t>
            </a:r>
          </a:p>
          <a:p>
            <a:endParaRPr lang="en-GB" dirty="0" smtClean="0"/>
          </a:p>
          <a:p>
            <a:pPr>
              <a:buFont typeface="Arial" pitchFamily="34" charset="0"/>
              <a:buChar char="•"/>
            </a:pPr>
            <a:r>
              <a:rPr lang="en-GB" dirty="0" smtClean="0"/>
              <a:t>  Economics has in the past,  been rather shy of explicitly including space although this changed in the past with the understanding of spatial pricing (</a:t>
            </a:r>
            <a:r>
              <a:rPr lang="en-GB" dirty="0" err="1" smtClean="0"/>
              <a:t>Greenhut</a:t>
            </a:r>
            <a:r>
              <a:rPr lang="en-GB" dirty="0" smtClean="0"/>
              <a:t>) where</a:t>
            </a:r>
          </a:p>
          <a:p>
            <a:r>
              <a:rPr lang="en-GB" dirty="0" smtClean="0"/>
              <a:t> its generality in relation to other forms of market impediments, was recognised.</a:t>
            </a:r>
          </a:p>
          <a:p>
            <a:endParaRPr lang="en-GB" dirty="0" smtClean="0"/>
          </a:p>
          <a:p>
            <a:pPr>
              <a:buFont typeface="Arial" pitchFamily="34" charset="0"/>
              <a:buChar char="•"/>
            </a:pPr>
            <a:r>
              <a:rPr lang="en-GB" dirty="0" smtClean="0"/>
              <a:t>  Some of the difficulty in explicitly representing space related to the adherence to ideas perfect competition.</a:t>
            </a:r>
          </a:p>
          <a:p>
            <a:pPr>
              <a:buFont typeface="Arial" pitchFamily="34" charset="0"/>
              <a:buChar char="•"/>
            </a:pPr>
            <a:endParaRPr lang="en-GB" dirty="0" smtClean="0"/>
          </a:p>
          <a:p>
            <a:pPr>
              <a:buFont typeface="Arial" pitchFamily="34" charset="0"/>
              <a:buChar char="•"/>
            </a:pPr>
            <a:endParaRPr lang="en-GB" dirty="0" smtClean="0"/>
          </a:p>
          <a:p>
            <a:pPr>
              <a:buFont typeface="Arial" pitchFamily="34" charset="0"/>
              <a:buChar char="•"/>
            </a:pPr>
            <a:endParaRPr lang="en-GB"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GB" sz="1200" kern="1200" dirty="0" smtClean="0">
                <a:solidFill>
                  <a:schemeClr val="tx1"/>
                </a:solidFill>
                <a:latin typeface="+mn-lt"/>
                <a:ea typeface="+mn-ea"/>
                <a:cs typeface="+mn-cs"/>
              </a:rPr>
              <a:t>Fujita, M. And </a:t>
            </a:r>
            <a:r>
              <a:rPr lang="en-GB" sz="1200" kern="1200" dirty="0" err="1" smtClean="0">
                <a:solidFill>
                  <a:schemeClr val="tx1"/>
                </a:solidFill>
                <a:latin typeface="+mn-lt"/>
                <a:ea typeface="+mn-ea"/>
                <a:cs typeface="+mn-cs"/>
              </a:rPr>
              <a:t>Thisse</a:t>
            </a:r>
            <a:r>
              <a:rPr lang="en-GB" sz="1200" kern="1200" dirty="0" smtClean="0">
                <a:solidFill>
                  <a:schemeClr val="tx1"/>
                </a:solidFill>
                <a:latin typeface="+mn-lt"/>
                <a:ea typeface="+mn-ea"/>
                <a:cs typeface="+mn-cs"/>
              </a:rPr>
              <a:t>, J.-F., </a:t>
            </a:r>
            <a:r>
              <a:rPr lang="en-GB" sz="1200" i="1" kern="1200" dirty="0" smtClean="0">
                <a:solidFill>
                  <a:schemeClr val="tx1"/>
                </a:solidFill>
                <a:latin typeface="+mn-lt"/>
                <a:ea typeface="+mn-ea"/>
                <a:cs typeface="+mn-cs"/>
              </a:rPr>
              <a:t>“Economics of Agglomeration: Cities, Industrial Location, and Globalization”</a:t>
            </a:r>
            <a:r>
              <a:rPr lang="en-GB" sz="1200"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Cambridge University Press; Cambridge</a:t>
            </a:r>
            <a:r>
              <a:rPr lang="en-US" sz="1200" kern="1200" smtClean="0">
                <a:solidFill>
                  <a:schemeClr val="tx1"/>
                </a:solidFill>
                <a:latin typeface="+mn-lt"/>
                <a:ea typeface="+mn-ea"/>
                <a:cs typeface="+mn-cs"/>
              </a:rPr>
              <a:t>, 2013 ,(p256)</a:t>
            </a:r>
            <a:endParaRPr lang="en-GB" sz="1200" kern="1200" dirty="0" smtClean="0">
              <a:solidFill>
                <a:schemeClr val="tx1"/>
              </a:solidFill>
              <a:latin typeface="+mn-lt"/>
              <a:ea typeface="+mn-ea"/>
              <a:cs typeface="+mn-cs"/>
            </a:endParaRPr>
          </a:p>
          <a:p>
            <a:pPr>
              <a:buFont typeface="Arial" pitchFamily="34" charset="0"/>
              <a:buNone/>
            </a:pPr>
            <a:endParaRPr lang="en-GB" dirty="0" smtClean="0"/>
          </a:p>
        </p:txBody>
      </p:sp>
      <p:sp>
        <p:nvSpPr>
          <p:cNvPr id="4" name="Slide Number Placeholder 3"/>
          <p:cNvSpPr>
            <a:spLocks noGrp="1"/>
          </p:cNvSpPr>
          <p:nvPr>
            <p:ph type="sldNum" sz="quarter" idx="10"/>
          </p:nvPr>
        </p:nvSpPr>
        <p:spPr/>
        <p:txBody>
          <a:bodyPr/>
          <a:lstStyle/>
          <a:p>
            <a:fld id="{4C4C95C0-B005-42A5-9C52-9F9D4803890F}" type="slidenum">
              <a:rPr lang="en-GB" smtClean="0"/>
              <a:pPr/>
              <a:t>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err="1" smtClean="0"/>
              <a:t>Polycentricity</a:t>
            </a:r>
            <a:r>
              <a:rPr lang="en-GB" dirty="0" smtClean="0"/>
              <a:t> in destinations</a:t>
            </a:r>
          </a:p>
          <a:p>
            <a:r>
              <a:rPr lang="en-GB" dirty="0" err="1" smtClean="0"/>
              <a:t>Monocentricity</a:t>
            </a:r>
            <a:r>
              <a:rPr lang="en-GB" dirty="0" smtClean="0"/>
              <a:t> in origins</a:t>
            </a:r>
            <a:endParaRPr lang="en-GB" dirty="0"/>
          </a:p>
        </p:txBody>
      </p:sp>
      <p:sp>
        <p:nvSpPr>
          <p:cNvPr id="4" name="Slide Number Placeholder 3"/>
          <p:cNvSpPr>
            <a:spLocks noGrp="1"/>
          </p:cNvSpPr>
          <p:nvPr>
            <p:ph type="sldNum" sz="quarter" idx="10"/>
          </p:nvPr>
        </p:nvSpPr>
        <p:spPr/>
        <p:txBody>
          <a:bodyPr/>
          <a:lstStyle/>
          <a:p>
            <a:fld id="{4C4C95C0-B005-42A5-9C52-9F9D4803890F}" type="slidenum">
              <a:rPr lang="en-GB" smtClean="0"/>
              <a:pPr/>
              <a:t>20</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The binary divide is unusual but is not as we shall see a property of the model per se.</a:t>
            </a:r>
          </a:p>
          <a:p>
            <a:endParaRPr lang="en-GB" dirty="0" smtClean="0"/>
          </a:p>
          <a:p>
            <a:r>
              <a:rPr lang="en-GB" dirty="0" smtClean="0"/>
              <a:t>The changes in rent value outside the immediate area of change, are small but add up.  </a:t>
            </a:r>
            <a:endParaRPr lang="en-GB" dirty="0"/>
          </a:p>
        </p:txBody>
      </p:sp>
      <p:sp>
        <p:nvSpPr>
          <p:cNvPr id="4" name="Slide Number Placeholder 3"/>
          <p:cNvSpPr>
            <a:spLocks noGrp="1"/>
          </p:cNvSpPr>
          <p:nvPr>
            <p:ph type="sldNum" sz="quarter" idx="10"/>
          </p:nvPr>
        </p:nvSpPr>
        <p:spPr/>
        <p:txBody>
          <a:bodyPr/>
          <a:lstStyle/>
          <a:p>
            <a:fld id="{4C4C95C0-B005-42A5-9C52-9F9D4803890F}" type="slidenum">
              <a:rPr lang="en-GB" smtClean="0"/>
              <a:pPr/>
              <a:t>21</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Rent per se is </a:t>
            </a:r>
            <a:r>
              <a:rPr lang="en-GB" dirty="0" err="1" smtClean="0"/>
              <a:t>monocentric</a:t>
            </a:r>
            <a:r>
              <a:rPr lang="en-GB" dirty="0" smtClean="0"/>
              <a:t>-radial</a:t>
            </a:r>
          </a:p>
          <a:p>
            <a:r>
              <a:rPr lang="en-GB" dirty="0" smtClean="0"/>
              <a:t>The  binary divide  shown by the intensive measure arises</a:t>
            </a:r>
            <a:r>
              <a:rPr lang="en-GB" baseline="0" dirty="0" smtClean="0"/>
              <a:t> from the land use distribution</a:t>
            </a:r>
          </a:p>
          <a:p>
            <a:r>
              <a:rPr lang="en-GB" baseline="0" dirty="0" smtClean="0"/>
              <a:t>The policy levers are densification and land use change (or disinvestment)</a:t>
            </a:r>
          </a:p>
          <a:p>
            <a:r>
              <a:rPr lang="en-GB" baseline="0" dirty="0" smtClean="0"/>
              <a:t>We may need to </a:t>
            </a:r>
            <a:r>
              <a:rPr lang="en-GB" baseline="0" dirty="0" err="1" smtClean="0"/>
              <a:t>densify</a:t>
            </a:r>
            <a:r>
              <a:rPr lang="en-GB" baseline="0" dirty="0" smtClean="0"/>
              <a:t> western residential and increase residential land supply in the East </a:t>
            </a:r>
          </a:p>
          <a:p>
            <a:r>
              <a:rPr lang="en-GB" baseline="0" dirty="0" smtClean="0"/>
              <a:t>(This would possibly </a:t>
            </a:r>
            <a:r>
              <a:rPr lang="en-GB" baseline="0" dirty="0" err="1" smtClean="0"/>
              <a:t>densify</a:t>
            </a:r>
            <a:r>
              <a:rPr lang="en-GB" baseline="0" dirty="0" smtClean="0"/>
              <a:t> employment in the East and retain it in the West/centre)</a:t>
            </a:r>
            <a:endParaRPr lang="en-GB" dirty="0"/>
          </a:p>
        </p:txBody>
      </p:sp>
      <p:sp>
        <p:nvSpPr>
          <p:cNvPr id="4" name="Slide Number Placeholder 3"/>
          <p:cNvSpPr>
            <a:spLocks noGrp="1"/>
          </p:cNvSpPr>
          <p:nvPr>
            <p:ph type="sldNum" sz="quarter" idx="10"/>
          </p:nvPr>
        </p:nvSpPr>
        <p:spPr/>
        <p:txBody>
          <a:bodyPr/>
          <a:lstStyle/>
          <a:p>
            <a:fld id="{4C4C95C0-B005-42A5-9C52-9F9D4803890F}" type="slidenum">
              <a:rPr lang="en-GB" smtClean="0"/>
              <a:pPr/>
              <a:t>22</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C4C95C0-B005-42A5-9C52-9F9D4803890F}" type="slidenum">
              <a:rPr lang="en-GB" smtClean="0"/>
              <a:pPr/>
              <a:t>23</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smtClean="0"/>
              <a:t>In an </a:t>
            </a:r>
            <a:r>
              <a:rPr lang="en-GB" baseline="0" dirty="0" smtClean="0"/>
              <a:t>economy </a:t>
            </a:r>
            <a:r>
              <a:rPr lang="en-GB" dirty="0" smtClean="0"/>
              <a:t>with some un-correctable market failure in one sector, actions to correct market failures in another related sector with the intent of increasing economic efficiency may actually decrease overall economic efficiency.  An assumption of perfect competition surrounding the system of interest is plainly wrong.  We may need larger scale  whole economy models.  This may be of importance in addressing local/national evaluations in the context of devolution.</a:t>
            </a:r>
          </a:p>
          <a:p>
            <a:endParaRPr lang="en-GB" dirty="0" smtClean="0"/>
          </a:p>
          <a:p>
            <a:r>
              <a:rPr lang="en-GB" dirty="0" smtClean="0"/>
              <a:t>We have considered a model in which Origins</a:t>
            </a:r>
            <a:r>
              <a:rPr lang="en-GB" baseline="0" dirty="0" smtClean="0"/>
              <a:t> and destinations are constant.  It is possible to develop the model to include measures of migration within the classical thermodynamic paradigm</a:t>
            </a:r>
          </a:p>
          <a:p>
            <a:endParaRPr lang="en-GB" baseline="0" dirty="0" smtClean="0"/>
          </a:p>
          <a:p>
            <a:r>
              <a:rPr lang="en-GB" baseline="0" dirty="0" smtClean="0"/>
              <a:t>Agglomeration benefits include scale and network effects whilst costs include congestion  - we have mentioned only labour market matching but we might also consider rational inattention theory in which Mutual Information is significant.</a:t>
            </a:r>
          </a:p>
          <a:p>
            <a:endParaRPr lang="en-GB" baseline="0" dirty="0" smtClean="0"/>
          </a:p>
          <a:p>
            <a:r>
              <a:rPr lang="en-GB" baseline="0" dirty="0" smtClean="0"/>
              <a:t>This will allow greater analysis of distributional effects – the relaxation of the O D constraints may allow partial measures of income to be included – we should also revisit von </a:t>
            </a:r>
            <a:r>
              <a:rPr lang="en-GB" baseline="0" dirty="0" err="1" smtClean="0"/>
              <a:t>Thunen’s</a:t>
            </a:r>
            <a:r>
              <a:rPr lang="en-GB" baseline="0" dirty="0" smtClean="0"/>
              <a:t> analysis of the fair wage.</a:t>
            </a:r>
          </a:p>
          <a:p>
            <a:endParaRPr lang="en-GB" baseline="0" dirty="0" smtClean="0"/>
          </a:p>
          <a:p>
            <a:r>
              <a:rPr lang="en-GB" baseline="0" dirty="0" smtClean="0"/>
              <a:t>The model is encapsulated in Z so any dynamic model will include Z(t) – minimum entropy production seems like a good route to follow</a:t>
            </a:r>
          </a:p>
          <a:p>
            <a:endParaRPr lang="en-GB" dirty="0" smtClean="0"/>
          </a:p>
          <a:p>
            <a:r>
              <a:rPr lang="en-GB" baseline="0" dirty="0" smtClean="0"/>
              <a:t>Similarly –</a:t>
            </a:r>
            <a:r>
              <a:rPr lang="en-GB" dirty="0" smtClean="0"/>
              <a:t> we have a symmetry and a conservation so an Action must be there which we can measure(</a:t>
            </a:r>
            <a:r>
              <a:rPr lang="en-GB" dirty="0" err="1" smtClean="0"/>
              <a:t>Noether’s</a:t>
            </a:r>
            <a:r>
              <a:rPr lang="en-GB" dirty="0" smtClean="0"/>
              <a:t> theorem)</a:t>
            </a:r>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4C4C95C0-B005-42A5-9C52-9F9D4803890F}" type="slidenum">
              <a:rPr lang="en-GB" smtClean="0"/>
              <a:pPr/>
              <a:t>24</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4C4C95C0-B005-42A5-9C52-9F9D4803890F}" type="slidenum">
              <a:rPr lang="en-GB" smtClean="0"/>
              <a:pPr/>
              <a:t>25</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p:spPr>
        <p:txBody>
          <a:bodyPr/>
          <a:lstStyle/>
          <a:p>
            <a:pPr eaLnBrk="1" hangingPunct="1"/>
            <a:r>
              <a:rPr lang="en-GB" smtClean="0"/>
              <a:t>The standard von Thunen construction</a:t>
            </a:r>
          </a:p>
          <a:p>
            <a:pPr eaLnBrk="1" hangingPunct="1"/>
            <a:r>
              <a:rPr lang="en-GB" smtClean="0"/>
              <a:t>OR is rent</a:t>
            </a:r>
          </a:p>
          <a:p>
            <a:pPr eaLnBrk="1" hangingPunct="1"/>
            <a:r>
              <a:rPr lang="en-GB" smtClean="0"/>
              <a:t>OD is distance from the centre</a:t>
            </a:r>
          </a:p>
          <a:p>
            <a:pPr eaLnBrk="1" hangingPunct="1"/>
            <a:r>
              <a:rPr lang="en-GB" smtClean="0"/>
              <a:t>The slope at B gives the cost of transport per mile at that point</a:t>
            </a:r>
          </a:p>
          <a:p>
            <a:pPr eaLnBrk="1" hangingPunct="1"/>
            <a:r>
              <a:rPr lang="en-GB" smtClean="0"/>
              <a:t>AR, assuming linearity, gives the total cost of  a trip from B</a:t>
            </a:r>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p:spPr>
        <p:txBody>
          <a:bodyPr/>
          <a:lstStyle/>
          <a:p>
            <a:pPr algn="ctr" eaLnBrk="1" hangingPunct="1"/>
            <a:r>
              <a:rPr lang="en-GB" smtClean="0"/>
              <a:t>The use of generalised cost rather than distance means that</a:t>
            </a:r>
          </a:p>
          <a:p>
            <a:pPr algn="ctr" eaLnBrk="1" hangingPunct="1"/>
            <a:r>
              <a:rPr lang="en-GB" smtClean="0"/>
              <a:t>OD = AR </a:t>
            </a:r>
          </a:p>
          <a:p>
            <a:pPr algn="ctr" eaLnBrk="1" hangingPunct="1"/>
            <a:r>
              <a:rPr lang="en-GB" smtClean="0"/>
              <a:t>Similarly we see that</a:t>
            </a:r>
          </a:p>
          <a:p>
            <a:pPr algn="ctr" eaLnBrk="1" hangingPunct="1"/>
            <a:r>
              <a:rPr lang="en-GB" smtClean="0"/>
              <a:t>OC = OA</a:t>
            </a:r>
          </a:p>
          <a:p>
            <a:pPr algn="ctr" eaLnBrk="1" hangingPunct="1"/>
            <a:r>
              <a:rPr lang="en-GB" smtClean="0"/>
              <a:t>The maximum rent (at zero distance) = OA</a:t>
            </a:r>
          </a:p>
          <a:p>
            <a:pPr algn="ctr" eaLnBrk="1" hangingPunct="1"/>
            <a:r>
              <a:rPr lang="en-GB" smtClean="0"/>
              <a:t>The maximum distance (at zero rent)=OC</a:t>
            </a:r>
          </a:p>
          <a:p>
            <a:pPr algn="ctr" eaLnBrk="1" hangingPunct="1"/>
            <a:r>
              <a:rPr lang="en-GB" smtClean="0"/>
              <a:t>The slope of the curve is -1</a:t>
            </a:r>
          </a:p>
        </p:txBody>
      </p:sp>
      <p:sp>
        <p:nvSpPr>
          <p:cNvPr id="23556" name="Slide Number Placeholder 3"/>
          <p:cNvSpPr>
            <a:spLocks noGrp="1"/>
          </p:cNvSpPr>
          <p:nvPr>
            <p:ph type="sldNum" sz="quarter" idx="5"/>
          </p:nvPr>
        </p:nvSpPr>
        <p:spPr>
          <a:noFill/>
        </p:spPr>
        <p:txBody>
          <a:bodyPr/>
          <a:lstStyle/>
          <a:p>
            <a:fld id="{DEE84264-46E2-4F5A-B500-0F3FACF23630}" type="slidenum">
              <a:rPr lang="en-US" smtClean="0"/>
              <a:pPr/>
              <a:t>27</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4C4C95C0-B005-42A5-9C52-9F9D4803890F}" type="slidenum">
              <a:rPr lang="en-GB" smtClean="0"/>
              <a:pPr/>
              <a:t>28</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4C4C95C0-B005-42A5-9C52-9F9D4803890F}" type="slidenum">
              <a:rPr lang="en-GB" smtClean="0"/>
              <a:pPr/>
              <a:t>29</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Economic analysis has tended to ignore space as </a:t>
            </a:r>
            <a:r>
              <a:rPr lang="en-US" dirty="0" err="1" smtClean="0"/>
              <a:t>Deardorff</a:t>
            </a:r>
            <a:r>
              <a:rPr lang="en-US" dirty="0" smtClean="0"/>
              <a:t> identifies but his further critique of trade models (from which the ‘New Economic Geography’ is derived), are equally telling. The models are limited to two countries with one traded good etc similarly NRG tends towards </a:t>
            </a:r>
            <a:r>
              <a:rPr lang="en-US" dirty="0" err="1" smtClean="0"/>
              <a:t>monocentric</a:t>
            </a:r>
            <a:r>
              <a:rPr lang="en-US" dirty="0" smtClean="0"/>
              <a:t> to 3 </a:t>
            </a:r>
            <a:r>
              <a:rPr lang="en-US" dirty="0" err="1" smtClean="0"/>
              <a:t>centres</a:t>
            </a:r>
            <a:r>
              <a:rPr lang="en-US" dirty="0" smtClean="0"/>
              <a:t> with iceberg costs and a racetrack  geometry.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Economic models have been theoretical rather than operational</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development of Spatial interaction models since the </a:t>
            </a:r>
            <a:r>
              <a:rPr lang="en-US" dirty="0" err="1" smtClean="0"/>
              <a:t>1970s</a:t>
            </a:r>
            <a:r>
              <a:rPr lang="en-US" dirty="0" smtClean="0"/>
              <a:t> has been largely operational so an opportunity has been missed by both economic geographers and geographical economists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stand in the middle as an engineer planner wanting models backed by  an operational  theory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latin typeface="+mn-lt"/>
                <a:ea typeface="+mn-ea"/>
                <a:cs typeface="+mn-cs"/>
              </a:rPr>
              <a:t>Deardorff</a:t>
            </a:r>
            <a:r>
              <a:rPr lang="en-US" sz="1200" kern="1200" dirty="0" smtClean="0">
                <a:solidFill>
                  <a:schemeClr val="tx1"/>
                </a:solidFill>
                <a:latin typeface="+mn-lt"/>
                <a:ea typeface="+mn-ea"/>
                <a:cs typeface="+mn-cs"/>
              </a:rPr>
              <a:t>, A. V. 1984. Testing trade theories and predicting trade flows. </a:t>
            </a:r>
            <a:r>
              <a:rPr lang="en-US" sz="1200" i="1" kern="1200" dirty="0" smtClean="0">
                <a:solidFill>
                  <a:schemeClr val="tx1"/>
                </a:solidFill>
                <a:latin typeface="+mn-lt"/>
                <a:ea typeface="+mn-ea"/>
                <a:cs typeface="+mn-cs"/>
              </a:rPr>
              <a:t>Handbook of international economics</a:t>
            </a:r>
            <a:r>
              <a:rPr lang="en-US" sz="1200" kern="1200" dirty="0" smtClean="0">
                <a:solidFill>
                  <a:schemeClr val="tx1"/>
                </a:solidFill>
                <a:latin typeface="+mn-lt"/>
                <a:ea typeface="+mn-ea"/>
                <a:cs typeface="+mn-cs"/>
              </a:rPr>
              <a:t>, </a:t>
            </a:r>
            <a:r>
              <a:rPr lang="en-US" sz="1200" i="1" kern="1200" dirty="0" smtClean="0">
                <a:solidFill>
                  <a:schemeClr val="tx1"/>
                </a:solidFill>
                <a:latin typeface="+mn-lt"/>
                <a:ea typeface="+mn-ea"/>
                <a:cs typeface="+mn-cs"/>
              </a:rPr>
              <a:t>1</a:t>
            </a:r>
            <a:r>
              <a:rPr lang="en-US" sz="1200" kern="1200" dirty="0" smtClean="0">
                <a:solidFill>
                  <a:schemeClr val="tx1"/>
                </a:solidFill>
                <a:latin typeface="+mn-lt"/>
                <a:ea typeface="+mn-ea"/>
                <a:cs typeface="+mn-cs"/>
              </a:rPr>
              <a:t>. Amsterdam: North-Holland, </a:t>
            </a:r>
            <a:r>
              <a:rPr lang="en-US" sz="1200" kern="1200" dirty="0" err="1" smtClean="0">
                <a:solidFill>
                  <a:schemeClr val="tx1"/>
                </a:solidFill>
                <a:latin typeface="+mn-lt"/>
                <a:ea typeface="+mn-ea"/>
                <a:cs typeface="+mn-cs"/>
              </a:rPr>
              <a:t>pp467</a:t>
            </a:r>
            <a:r>
              <a:rPr lang="en-US" sz="1200" kern="1200" dirty="0" smtClean="0">
                <a:solidFill>
                  <a:schemeClr val="tx1"/>
                </a:solidFill>
                <a:latin typeface="+mn-lt"/>
                <a:ea typeface="+mn-ea"/>
                <a:cs typeface="+mn-cs"/>
              </a:rPr>
              <a:t>-517</a:t>
            </a:r>
            <a:endParaRPr lang="en-GB" sz="1200" kern="1200" dirty="0" smtClean="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4C4C95C0-B005-42A5-9C52-9F9D4803890F}" type="slidenum">
              <a:rPr lang="en-GB" smtClean="0"/>
              <a:pPr/>
              <a:t>3</a:t>
            </a:fld>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Similar to Corrected rent change as shown</a:t>
            </a:r>
            <a:endParaRPr lang="en-GB" dirty="0"/>
          </a:p>
        </p:txBody>
      </p:sp>
      <p:sp>
        <p:nvSpPr>
          <p:cNvPr id="4" name="Slide Number Placeholder 3"/>
          <p:cNvSpPr>
            <a:spLocks noGrp="1"/>
          </p:cNvSpPr>
          <p:nvPr>
            <p:ph type="sldNum" sz="quarter" idx="10"/>
          </p:nvPr>
        </p:nvSpPr>
        <p:spPr/>
        <p:txBody>
          <a:bodyPr/>
          <a:lstStyle/>
          <a:p>
            <a:fld id="{4C4C95C0-B005-42A5-9C52-9F9D4803890F}" type="slidenum">
              <a:rPr lang="en-GB" smtClean="0"/>
              <a:pPr/>
              <a:t>30</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4C4C95C0-B005-42A5-9C52-9F9D4803890F}" type="slidenum">
              <a:rPr lang="en-GB" smtClean="0"/>
              <a:pPr/>
              <a:t>31</a:t>
            </a:fld>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4C4C95C0-B005-42A5-9C52-9F9D4803890F}" type="slidenum">
              <a:rPr lang="en-GB" smtClean="0"/>
              <a:pPr/>
              <a:t>32</a:t>
            </a:fld>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4C4C95C0-B005-42A5-9C52-9F9D4803890F}" type="slidenum">
              <a:rPr lang="en-GB" smtClean="0"/>
              <a:pPr/>
              <a:t>33</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GB" dirty="0" smtClean="0"/>
              <a:t>  The difficulties faced in evaluation were highlighted in the </a:t>
            </a:r>
            <a:r>
              <a:rPr lang="en-GB" dirty="0" err="1" smtClean="0"/>
              <a:t>SACTRA</a:t>
            </a:r>
            <a:r>
              <a:rPr lang="en-GB" dirty="0" smtClean="0"/>
              <a:t> report of 1998</a:t>
            </a:r>
          </a:p>
          <a:p>
            <a:pPr>
              <a:buFont typeface="Arial" pitchFamily="34" charset="0"/>
              <a:buChar char="•"/>
            </a:pPr>
            <a:endParaRPr lang="en-GB" dirty="0" smtClean="0"/>
          </a:p>
          <a:p>
            <a:pPr>
              <a:buFont typeface="Arial" pitchFamily="34" charset="0"/>
              <a:buChar char="•"/>
            </a:pPr>
            <a:r>
              <a:rPr lang="en-GB" dirty="0" smtClean="0"/>
              <a:t>  Perfect competition requires that rent increases will equal trip cost savings over time.  This if true would make trip cost savings a reliable measure of total benefit</a:t>
            </a:r>
          </a:p>
          <a:p>
            <a:pPr>
              <a:buFont typeface="Arial" pitchFamily="34" charset="0"/>
              <a:buChar char="•"/>
            </a:pPr>
            <a:endParaRPr lang="en-GB" dirty="0" smtClean="0"/>
          </a:p>
          <a:p>
            <a:pPr>
              <a:buFont typeface="Arial" pitchFamily="34" charset="0"/>
              <a:buChar char="•"/>
            </a:pPr>
            <a:r>
              <a:rPr lang="en-GB" dirty="0" smtClean="0"/>
              <a:t> Of course there is the question of consumer surplus and the benefits accruing to ‘new users’ but we will come to that.</a:t>
            </a:r>
            <a:endParaRPr lang="en-GB" dirty="0"/>
          </a:p>
        </p:txBody>
      </p:sp>
      <p:sp>
        <p:nvSpPr>
          <p:cNvPr id="4" name="Slide Number Placeholder 3"/>
          <p:cNvSpPr>
            <a:spLocks noGrp="1"/>
          </p:cNvSpPr>
          <p:nvPr>
            <p:ph type="sldNum" sz="quarter" idx="10"/>
          </p:nvPr>
        </p:nvSpPr>
        <p:spPr/>
        <p:txBody>
          <a:bodyPr/>
          <a:lstStyle/>
          <a:p>
            <a:fld id="{4C4C95C0-B005-42A5-9C52-9F9D4803890F}" type="slidenum">
              <a:rPr lang="en-GB" smtClean="0"/>
              <a:pPr/>
              <a:t>4</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GB" dirty="0" smtClean="0"/>
              <a:t>  In looking at these questions I am looking at the model as it is, what it permits and what it does not.</a:t>
            </a:r>
          </a:p>
          <a:p>
            <a:pPr>
              <a:buFont typeface="Arial" pitchFamily="34" charset="0"/>
              <a:buChar char="•"/>
            </a:pPr>
            <a:endParaRPr lang="en-GB" dirty="0" smtClean="0"/>
          </a:p>
          <a:p>
            <a:pPr>
              <a:buFont typeface="Arial" pitchFamily="34" charset="0"/>
              <a:buChar char="•"/>
            </a:pPr>
            <a:r>
              <a:rPr lang="en-GB" dirty="0" smtClean="0"/>
              <a:t>  This means that the use of standard economic methods may not always be appropriate.</a:t>
            </a:r>
          </a:p>
          <a:p>
            <a:pPr>
              <a:buFont typeface="Arial" pitchFamily="34" charset="0"/>
              <a:buChar char="•"/>
            </a:pPr>
            <a:endParaRPr lang="en-GB" dirty="0" smtClean="0"/>
          </a:p>
          <a:p>
            <a:pPr>
              <a:buFont typeface="Arial" pitchFamily="34" charset="0"/>
              <a:buChar char="•"/>
            </a:pPr>
            <a:r>
              <a:rPr lang="en-GB" dirty="0" smtClean="0"/>
              <a:t>  The details are contained in the two working papers listed at the bottom of the slide although these may be subject to revision.</a:t>
            </a:r>
            <a:endParaRPr lang="en-GB" dirty="0"/>
          </a:p>
        </p:txBody>
      </p:sp>
      <p:sp>
        <p:nvSpPr>
          <p:cNvPr id="4" name="Slide Number Placeholder 3"/>
          <p:cNvSpPr>
            <a:spLocks noGrp="1"/>
          </p:cNvSpPr>
          <p:nvPr>
            <p:ph type="sldNum" sz="quarter" idx="10"/>
          </p:nvPr>
        </p:nvSpPr>
        <p:spPr/>
        <p:txBody>
          <a:bodyPr/>
          <a:lstStyle/>
          <a:p>
            <a:fld id="{4C4C95C0-B005-42A5-9C52-9F9D4803890F}" type="slidenum">
              <a:rPr lang="en-GB" smtClean="0"/>
              <a:pPr/>
              <a:t>5</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GB" dirty="0" smtClean="0"/>
              <a:t>  The analysis is based on two basic ideas</a:t>
            </a:r>
          </a:p>
          <a:p>
            <a:pPr>
              <a:buFont typeface="Arial" pitchFamily="34" charset="0"/>
              <a:buChar char="•"/>
            </a:pPr>
            <a:endParaRPr lang="en-GB" dirty="0" smtClean="0"/>
          </a:p>
          <a:p>
            <a:pPr marL="228600" indent="-228600">
              <a:buAutoNum type="arabicPlain"/>
            </a:pPr>
            <a:r>
              <a:rPr lang="en-GB" dirty="0" err="1" smtClean="0"/>
              <a:t>Starrett’s</a:t>
            </a:r>
            <a:r>
              <a:rPr lang="en-GB" dirty="0" smtClean="0"/>
              <a:t> Impossibility Theorem</a:t>
            </a:r>
          </a:p>
          <a:p>
            <a:pPr marL="228600" indent="-228600"/>
            <a:endParaRPr lang="en-GB" dirty="0" smtClean="0"/>
          </a:p>
          <a:p>
            <a:pPr marL="228600" indent="-228600">
              <a:buAutoNum type="arabicPlain" startAt="2"/>
            </a:pPr>
            <a:r>
              <a:rPr lang="en-GB" dirty="0" smtClean="0"/>
              <a:t>The generalisation of von </a:t>
            </a:r>
            <a:r>
              <a:rPr lang="en-GB" dirty="0" err="1" smtClean="0"/>
              <a:t>Thunen</a:t>
            </a:r>
            <a:r>
              <a:rPr lang="en-GB" dirty="0" smtClean="0"/>
              <a:t> land rents to spatial interaction</a:t>
            </a:r>
          </a:p>
          <a:p>
            <a:pPr marL="228600" indent="-228600">
              <a:buAutoNum type="arabicPlain" startAt="2"/>
            </a:pPr>
            <a:endParaRPr lang="en-GB" dirty="0" smtClean="0"/>
          </a:p>
          <a:p>
            <a:pPr marL="228600" indent="-228600"/>
            <a:r>
              <a:rPr lang="en-GB" dirty="0" smtClean="0"/>
              <a:t>-----------------------------------------------------------------------------------------------------------------</a:t>
            </a:r>
          </a:p>
          <a:p>
            <a:pPr marL="228600" indent="-228600">
              <a:buAutoNum type="arabicPlain"/>
            </a:pPr>
            <a:endParaRPr lang="en-GB" dirty="0" smtClean="0"/>
          </a:p>
          <a:p>
            <a:pPr marL="228600" indent="-228600">
              <a:buFont typeface="Arial" pitchFamily="34" charset="0"/>
              <a:buChar char="•"/>
            </a:pPr>
            <a:r>
              <a:rPr lang="en-GB" dirty="0" smtClean="0"/>
              <a:t>Dealing first with </a:t>
            </a:r>
            <a:r>
              <a:rPr lang="en-GB" dirty="0" err="1" smtClean="0"/>
              <a:t>Starrett</a:t>
            </a:r>
            <a:r>
              <a:rPr lang="en-GB" dirty="0" smtClean="0"/>
              <a:t> he showed that the point of perfect competition in a spatial economy, can only arise when transport costs are zero --  i.e. Never!</a:t>
            </a:r>
          </a:p>
          <a:p>
            <a:pPr marL="228600" indent="-228600"/>
            <a:endParaRPr lang="en-GB" dirty="0" smtClean="0"/>
          </a:p>
          <a:p>
            <a:pPr marL="228600" indent="-228600">
              <a:buFont typeface="Arial" pitchFamily="34" charset="0"/>
              <a:buChar char="•"/>
            </a:pPr>
            <a:r>
              <a:rPr lang="en-GB" dirty="0" smtClean="0"/>
              <a:t>Given that we can define this point the analysis can be applied to any form of imperfect competition including those that are rendered imperfect by subsidy</a:t>
            </a:r>
          </a:p>
          <a:p>
            <a:pPr marL="228600" indent="-228600"/>
            <a:endParaRPr lang="en-GB" dirty="0" smtClean="0"/>
          </a:p>
          <a:p>
            <a:pPr marL="228600" indent="-228600">
              <a:buFont typeface="Arial" pitchFamily="34" charset="0"/>
              <a:buChar char="•"/>
            </a:pPr>
            <a:r>
              <a:rPr lang="en-GB" dirty="0" smtClean="0"/>
              <a:t>The use of the term ‘imperfect’ suggests a pejorative – however this would be a mistake as it is what we see around us and it seems to form the basis of the agglomeration economies on which successful cities depend.</a:t>
            </a:r>
          </a:p>
          <a:p>
            <a:pPr marL="228600" indent="-228600"/>
            <a:endParaRPr lang="en-GB" dirty="0"/>
          </a:p>
        </p:txBody>
      </p:sp>
      <p:sp>
        <p:nvSpPr>
          <p:cNvPr id="4" name="Slide Number Placeholder 3"/>
          <p:cNvSpPr>
            <a:spLocks noGrp="1"/>
          </p:cNvSpPr>
          <p:nvPr>
            <p:ph type="sldNum" sz="quarter" idx="10"/>
          </p:nvPr>
        </p:nvSpPr>
        <p:spPr/>
        <p:txBody>
          <a:bodyPr/>
          <a:lstStyle/>
          <a:p>
            <a:fld id="{4C4C95C0-B005-42A5-9C52-9F9D4803890F}" type="slidenum">
              <a:rPr lang="en-GB" smtClean="0"/>
              <a:pPr/>
              <a:t>6</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3578" y="4686501"/>
            <a:ext cx="5388610" cy="4927175"/>
          </a:xfrm>
        </p:spPr>
        <p:txBody>
          <a:bodyPr>
            <a:normAutofit fontScale="77500" lnSpcReduction="20000"/>
          </a:bodyPr>
          <a:lstStyle/>
          <a:p>
            <a:endParaRPr lang="en-GB" sz="1200" kern="1200" baseline="0" dirty="0" smtClean="0">
              <a:solidFill>
                <a:schemeClr val="tx1"/>
              </a:solidFill>
              <a:latin typeface="+mn-lt"/>
              <a:ea typeface="+mn-ea"/>
              <a:cs typeface="+mn-cs"/>
            </a:endParaRPr>
          </a:p>
          <a:p>
            <a:r>
              <a:rPr lang="en-GB" dirty="0" err="1" smtClean="0"/>
              <a:t>Starret’s</a:t>
            </a:r>
            <a:r>
              <a:rPr lang="en-GB" dirty="0" smtClean="0"/>
              <a:t> Impossibility Theorem</a:t>
            </a:r>
          </a:p>
          <a:p>
            <a:endParaRPr lang="en-GB" dirty="0" smtClean="0"/>
          </a:p>
          <a:p>
            <a:r>
              <a:rPr lang="en-GB" dirty="0" smtClean="0"/>
              <a:t>The price system has two roles</a:t>
            </a:r>
          </a:p>
          <a:p>
            <a:endParaRPr lang="en-GB" dirty="0" smtClean="0"/>
          </a:p>
          <a:p>
            <a:pPr>
              <a:buFont typeface="Arial" pitchFamily="34" charset="0"/>
              <a:buChar char="•"/>
            </a:pPr>
            <a:r>
              <a:rPr lang="en-GB" dirty="0" smtClean="0"/>
              <a:t>  to deliver a spatial equilibrium</a:t>
            </a:r>
          </a:p>
          <a:p>
            <a:endParaRPr lang="en-GB" dirty="0" smtClean="0"/>
          </a:p>
          <a:p>
            <a:pPr>
              <a:buFont typeface="Arial" pitchFamily="34" charset="0"/>
              <a:buChar char="•"/>
            </a:pPr>
            <a:r>
              <a:rPr lang="en-GB" dirty="0" smtClean="0"/>
              <a:t>  to deliver a market Pareto equilibrium</a:t>
            </a:r>
          </a:p>
          <a:p>
            <a:endParaRPr lang="en-GB" dirty="0" smtClean="0"/>
          </a:p>
          <a:p>
            <a:pPr>
              <a:buFont typeface="Arial" pitchFamily="34" charset="0"/>
              <a:buChar char="•"/>
            </a:pPr>
            <a:r>
              <a:rPr lang="en-GB" dirty="0" smtClean="0"/>
              <a:t>  where  market players trade with each other (the non traded intermediates of agglomeration) they can always increase profits by co-locating  thus reducing transport costs and potentially taking market share thus disturbing the spatial equilibrium.  </a:t>
            </a:r>
          </a:p>
          <a:p>
            <a:endParaRPr lang="en-GB" dirty="0" smtClean="0"/>
          </a:p>
          <a:p>
            <a:pPr>
              <a:buFont typeface="Arial" pitchFamily="34" charset="0"/>
              <a:buChar char="•"/>
            </a:pPr>
            <a:r>
              <a:rPr lang="en-GB" dirty="0" smtClean="0"/>
              <a:t>  Hence the price system has two conflicting objectives unless trip costs are zero</a:t>
            </a:r>
          </a:p>
          <a:p>
            <a:r>
              <a:rPr lang="en-GB" dirty="0" smtClean="0"/>
              <a:t>In the diagram above we are treating households and firms as market players.  Firms trade and compete with each other.  Household compete to supply labour.  Both compete for land.  We have co-</a:t>
            </a:r>
            <a:r>
              <a:rPr lang="en-GB" dirty="0" err="1" smtClean="0"/>
              <a:t>opetition</a:t>
            </a:r>
            <a:r>
              <a:rPr lang="en-GB" dirty="0" smtClean="0"/>
              <a:t> at all levels</a:t>
            </a:r>
          </a:p>
          <a:p>
            <a:endParaRPr lang="en-GB" dirty="0" smtClean="0"/>
          </a:p>
          <a:p>
            <a:r>
              <a:rPr lang="en-GB" b="1" dirty="0" smtClean="0"/>
              <a:t>1 	</a:t>
            </a:r>
            <a:r>
              <a:rPr lang="en-GB" dirty="0" smtClean="0"/>
              <a:t>No relocation cost: All agents are free to move</a:t>
            </a:r>
          </a:p>
          <a:p>
            <a:r>
              <a:rPr lang="en-GB" b="1" dirty="0" smtClean="0"/>
              <a:t>2 	</a:t>
            </a:r>
            <a:r>
              <a:rPr lang="en-GB" dirty="0" smtClean="0"/>
              <a:t>Homogeneous space: all immobile resources are uniformly distributed over locations.</a:t>
            </a:r>
          </a:p>
          <a:p>
            <a:r>
              <a:rPr lang="en-GB" dirty="0" smtClean="0"/>
              <a:t>	As a result, consumer preferences and firm technologies are location-invariant.</a:t>
            </a:r>
          </a:p>
          <a:p>
            <a:r>
              <a:rPr lang="en-GB" dirty="0" smtClean="0"/>
              <a:t>	</a:t>
            </a:r>
            <a:r>
              <a:rPr lang="en-GB" b="1" dirty="0" smtClean="0"/>
              <a:t>(</a:t>
            </a:r>
            <a:r>
              <a:rPr lang="en-GB" i="1" dirty="0" smtClean="0"/>
              <a:t>s</a:t>
            </a:r>
            <a:r>
              <a:rPr lang="en-GB" b="1" dirty="0" smtClean="0"/>
              <a:t>(</a:t>
            </a:r>
            <a:r>
              <a:rPr lang="en-GB" i="1" dirty="0" smtClean="0"/>
              <a:t>r</a:t>
            </a:r>
            <a:r>
              <a:rPr lang="en-GB" b="1" dirty="0" smtClean="0"/>
              <a:t>)</a:t>
            </a:r>
            <a:r>
              <a:rPr lang="en-GB" i="1" dirty="0" smtClean="0"/>
              <a:t>, z</a:t>
            </a:r>
            <a:r>
              <a:rPr lang="en-GB" b="1" dirty="0" smtClean="0"/>
              <a:t>(</a:t>
            </a:r>
            <a:r>
              <a:rPr lang="en-GB" i="1" dirty="0" smtClean="0"/>
              <a:t>r</a:t>
            </a:r>
            <a:r>
              <a:rPr lang="en-GB" b="1" dirty="0" smtClean="0"/>
              <a:t>)) </a:t>
            </a:r>
            <a:r>
              <a:rPr lang="en-GB" dirty="0" smtClean="0"/>
              <a:t>instead of </a:t>
            </a:r>
            <a:r>
              <a:rPr lang="en-GB" i="1" dirty="0" smtClean="0"/>
              <a:t>.r </a:t>
            </a:r>
            <a:r>
              <a:rPr lang="en-GB" b="1" dirty="0" smtClean="0"/>
              <a:t>(</a:t>
            </a:r>
            <a:r>
              <a:rPr lang="en-GB" i="1" dirty="0" smtClean="0"/>
              <a:t>s</a:t>
            </a:r>
            <a:r>
              <a:rPr lang="en-GB" b="1" dirty="0" smtClean="0"/>
              <a:t>(</a:t>
            </a:r>
            <a:r>
              <a:rPr lang="en-GB" i="1" dirty="0" smtClean="0"/>
              <a:t>r</a:t>
            </a:r>
            <a:r>
              <a:rPr lang="en-GB" b="1" dirty="0" smtClean="0"/>
              <a:t>)</a:t>
            </a:r>
            <a:r>
              <a:rPr lang="en-GB" i="1" dirty="0" smtClean="0"/>
              <a:t>, z</a:t>
            </a:r>
            <a:r>
              <a:rPr lang="en-GB" b="1" dirty="0" smtClean="0"/>
              <a:t>(</a:t>
            </a:r>
            <a:r>
              <a:rPr lang="en-GB" i="1" dirty="0" smtClean="0"/>
              <a:t>r</a:t>
            </a:r>
            <a:r>
              <a:rPr lang="en-GB" b="1" dirty="0" smtClean="0"/>
              <a:t>)) </a:t>
            </a:r>
            <a:r>
              <a:rPr lang="en-GB" dirty="0" smtClean="0"/>
              <a:t>for example.</a:t>
            </a:r>
          </a:p>
          <a:p>
            <a:r>
              <a:rPr lang="en-GB" b="1" dirty="0" smtClean="0"/>
              <a:t>3 	</a:t>
            </a:r>
            <a:r>
              <a:rPr lang="en-GB" dirty="0" smtClean="0"/>
              <a:t>Closed economy No exports nor imports.</a:t>
            </a:r>
          </a:p>
          <a:p>
            <a:r>
              <a:rPr lang="en-GB" b="1" dirty="0" smtClean="0"/>
              <a:t>4	</a:t>
            </a:r>
            <a:r>
              <a:rPr lang="en-GB" dirty="0" smtClean="0"/>
              <a:t>Perfect &amp; complete market everywhere</a:t>
            </a:r>
          </a:p>
          <a:p>
            <a:r>
              <a:rPr lang="en-GB" dirty="0" smtClean="0"/>
              <a:t> </a:t>
            </a:r>
          </a:p>
          <a:p>
            <a:r>
              <a:rPr lang="en-GB" dirty="0" smtClean="0"/>
              <a:t> </a:t>
            </a:r>
          </a:p>
          <a:p>
            <a:r>
              <a:rPr lang="en-GB" dirty="0" smtClean="0"/>
              <a:t>Under the assumptions above, there is no competitive</a:t>
            </a:r>
          </a:p>
          <a:p>
            <a:r>
              <a:rPr lang="en-GB" dirty="0" smtClean="0"/>
              <a:t>equilibrium with positive transport cost, so the only</a:t>
            </a:r>
          </a:p>
          <a:p>
            <a:r>
              <a:rPr lang="en-GB" dirty="0" smtClean="0"/>
              <a:t>possible competitive equilibrium is one in which no</a:t>
            </a:r>
          </a:p>
          <a:p>
            <a:r>
              <a:rPr lang="en-GB" dirty="0" smtClean="0"/>
              <a:t>good or person is transported.</a:t>
            </a:r>
          </a:p>
          <a:p>
            <a:r>
              <a:rPr lang="en-GB" dirty="0" smtClean="0"/>
              <a:t>By competitive, we mean all the agents are price</a:t>
            </a:r>
          </a:p>
          <a:p>
            <a:r>
              <a:rPr lang="en-GB" dirty="0" smtClean="0"/>
              <a:t>takers.</a:t>
            </a:r>
          </a:p>
          <a:p>
            <a:endParaRPr lang="en-GB" dirty="0" smtClean="0"/>
          </a:p>
          <a:p>
            <a:r>
              <a:rPr lang="en-GB" dirty="0" smtClean="0"/>
              <a:t>This as you may guess is a rather cursory introduction -  the need for zero trip costs was identified in the </a:t>
            </a:r>
            <a:r>
              <a:rPr lang="en-GB" dirty="0" err="1" smtClean="0"/>
              <a:t>1950’s</a:t>
            </a:r>
            <a:r>
              <a:rPr lang="en-GB" dirty="0" smtClean="0"/>
              <a:t>  by  Koopmans and Beckmann’s analysis of the quadratic assignment problem.</a:t>
            </a:r>
          </a:p>
          <a:p>
            <a:endParaRPr lang="en-GB" dirty="0" smtClean="0"/>
          </a:p>
          <a:p>
            <a:endParaRPr lang="en-GB" dirty="0" smtClean="0"/>
          </a:p>
          <a:p>
            <a:r>
              <a:rPr lang="en-GB" dirty="0" smtClean="0"/>
              <a:t>The Impossibility Theorem is best presented in Fujita and </a:t>
            </a:r>
            <a:r>
              <a:rPr lang="en-GB" dirty="0" err="1" smtClean="0"/>
              <a:t>Thisse</a:t>
            </a:r>
            <a:endParaRPr lang="en-GB" dirty="0" smtClean="0"/>
          </a:p>
          <a:p>
            <a:endParaRPr lang="en-GB" dirty="0" smtClean="0"/>
          </a:p>
          <a:p>
            <a:r>
              <a:rPr lang="en-GB" dirty="0" smtClean="0"/>
              <a:t> Assignment Problems and the Location of Economic Activities</a:t>
            </a:r>
          </a:p>
          <a:p>
            <a:r>
              <a:rPr lang="en-GB" dirty="0" err="1" smtClean="0"/>
              <a:t>Tjalling</a:t>
            </a:r>
            <a:r>
              <a:rPr lang="en-GB" dirty="0" smtClean="0"/>
              <a:t> C. Koopmans and Martin Beckmann</a:t>
            </a:r>
          </a:p>
          <a:p>
            <a:r>
              <a:rPr lang="en-GB" dirty="0" err="1" smtClean="0"/>
              <a:t>Econometrica</a:t>
            </a:r>
            <a:r>
              <a:rPr lang="en-GB" dirty="0" smtClean="0"/>
              <a:t>, Vol. 25, No. 1 (Jan., 1957), pp. 53-76 </a:t>
            </a:r>
          </a:p>
          <a:p>
            <a:endParaRPr lang="en-GB"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C4C95C0-B005-42A5-9C52-9F9D4803890F}" type="slidenum">
              <a:rPr lang="en-GB" smtClean="0"/>
              <a:pPr/>
              <a:t>7</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smtClean="0"/>
              <a:t>In an earlier talk  I dealt with the derivation of the von </a:t>
            </a:r>
            <a:r>
              <a:rPr lang="en-GB" dirty="0" err="1" smtClean="0"/>
              <a:t>Thunen</a:t>
            </a:r>
            <a:r>
              <a:rPr lang="en-GB" dirty="0" smtClean="0"/>
              <a:t> land rent within the spatial interaction model.  </a:t>
            </a:r>
          </a:p>
          <a:p>
            <a:endParaRPr lang="en-GB" dirty="0" smtClean="0"/>
          </a:p>
          <a:p>
            <a:r>
              <a:rPr lang="en-GB" dirty="0" smtClean="0"/>
              <a:t>This is in WP 193 so I will not repeat it here except to say that the land-rent per trip is a function of the balancing factors and trip ends.</a:t>
            </a:r>
          </a:p>
          <a:p>
            <a:endParaRPr lang="en-GB" dirty="0" smtClean="0"/>
          </a:p>
          <a:p>
            <a:r>
              <a:rPr lang="en-GB" dirty="0" smtClean="0"/>
              <a:t>It is a location rent produced by decisions on transport investment and on activity location.  These are essentially public decisions and the increment in value they produce should legitimately return to the public.  This is a topic to which I see we will return during the conference.</a:t>
            </a:r>
          </a:p>
          <a:p>
            <a:endParaRPr lang="en-GB" dirty="0" smtClean="0"/>
          </a:p>
          <a:p>
            <a:r>
              <a:rPr lang="en-GB" dirty="0" smtClean="0"/>
              <a:t>We incorporate rent into the generalised cost rather in the same way that we incorporate time and travel cost.</a:t>
            </a:r>
          </a:p>
          <a:p>
            <a:endParaRPr lang="en-GB" dirty="0" smtClean="0"/>
          </a:p>
          <a:p>
            <a:r>
              <a:rPr lang="en-GB" dirty="0" smtClean="0"/>
              <a:t>This incorporation was first urged by </a:t>
            </a:r>
            <a:r>
              <a:rPr lang="en-GB" dirty="0" err="1" smtClean="0"/>
              <a:t>Neuburger</a:t>
            </a:r>
            <a:r>
              <a:rPr lang="en-GB" dirty="0" smtClean="0"/>
              <a:t> and </a:t>
            </a:r>
            <a:r>
              <a:rPr lang="en-GB" dirty="0" err="1" smtClean="0"/>
              <a:t>Wicox</a:t>
            </a:r>
            <a:r>
              <a:rPr lang="en-GB" dirty="0" smtClean="0"/>
              <a:t> (1976) but was not recognised as rent.  He did however distinguish between values arising in relation to accessibility and niceness.  In our case, location rent and environmental quality.</a:t>
            </a:r>
          </a:p>
          <a:p>
            <a:endParaRPr lang="en-GB" dirty="0" smtClean="0"/>
          </a:p>
          <a:p>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err="1" smtClean="0">
                <a:solidFill>
                  <a:schemeClr val="tx1"/>
                </a:solidFill>
                <a:latin typeface="+mn-lt"/>
                <a:ea typeface="+mn-ea"/>
                <a:cs typeface="+mn-cs"/>
              </a:rPr>
              <a:t>Neuburger</a:t>
            </a:r>
            <a:r>
              <a:rPr lang="en-GB" sz="1200" kern="1200" dirty="0" smtClean="0">
                <a:solidFill>
                  <a:schemeClr val="tx1"/>
                </a:solidFill>
                <a:latin typeface="+mn-lt"/>
                <a:ea typeface="+mn-ea"/>
                <a:cs typeface="+mn-cs"/>
              </a:rPr>
              <a:t>, H. and Wilcox, J., </a:t>
            </a:r>
            <a:r>
              <a:rPr lang="en-GB" sz="1200" i="1" kern="1200" dirty="0" smtClean="0">
                <a:solidFill>
                  <a:schemeClr val="tx1"/>
                </a:solidFill>
                <a:latin typeface="+mn-lt"/>
                <a:ea typeface="+mn-ea"/>
                <a:cs typeface="+mn-cs"/>
              </a:rPr>
              <a:t>"The Economic Appraisal of Land-Use Plans"</a:t>
            </a:r>
            <a:r>
              <a:rPr lang="en-GB" sz="1200" kern="1200" dirty="0" smtClean="0">
                <a:solidFill>
                  <a:schemeClr val="tx1"/>
                </a:solidFill>
                <a:latin typeface="+mn-lt"/>
                <a:ea typeface="+mn-ea"/>
                <a:cs typeface="+mn-cs"/>
              </a:rPr>
              <a:t>, Journal of Transport Economics and Policy</a:t>
            </a:r>
            <a:r>
              <a:rPr lang="en-GB" sz="1200" i="1" kern="1200" dirty="0" smtClean="0">
                <a:solidFill>
                  <a:schemeClr val="tx1"/>
                </a:solidFill>
                <a:latin typeface="+mn-lt"/>
                <a:ea typeface="+mn-ea"/>
                <a:cs typeface="+mn-cs"/>
              </a:rPr>
              <a:t>,</a:t>
            </a:r>
            <a:r>
              <a:rPr lang="en-GB" sz="1200" kern="1200" dirty="0" smtClean="0">
                <a:solidFill>
                  <a:schemeClr val="tx1"/>
                </a:solidFill>
                <a:latin typeface="+mn-lt"/>
                <a:ea typeface="+mn-ea"/>
                <a:cs typeface="+mn-cs"/>
              </a:rPr>
              <a:t> Vol. 10, No. 3 (Sep., 1976), pp. 227-236 (section 10)</a:t>
            </a:r>
          </a:p>
          <a:p>
            <a:endParaRPr lang="en-GB" dirty="0" smtClean="0"/>
          </a:p>
          <a:p>
            <a:endParaRPr lang="en-GB" dirty="0" smtClean="0"/>
          </a:p>
          <a:p>
            <a:r>
              <a:rPr lang="en-GB" dirty="0" smtClean="0"/>
              <a:t>Senior and Williams recognised these functions as rent but in a dual analysis</a:t>
            </a:r>
            <a:endParaRPr lang="en-GB" dirty="0"/>
          </a:p>
        </p:txBody>
      </p:sp>
      <p:sp>
        <p:nvSpPr>
          <p:cNvPr id="4" name="Slide Number Placeholder 3"/>
          <p:cNvSpPr>
            <a:spLocks noGrp="1"/>
          </p:cNvSpPr>
          <p:nvPr>
            <p:ph type="sldNum" sz="quarter" idx="10"/>
          </p:nvPr>
        </p:nvSpPr>
        <p:spPr/>
        <p:txBody>
          <a:bodyPr/>
          <a:lstStyle/>
          <a:p>
            <a:fld id="{4C4C95C0-B005-42A5-9C52-9F9D4803890F}" type="slidenum">
              <a:rPr lang="en-GB" smtClean="0"/>
              <a:pPr/>
              <a:t>8</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The </a:t>
            </a:r>
            <a:r>
              <a:rPr lang="en-GB" b="1" dirty="0" smtClean="0"/>
              <a:t> almost </a:t>
            </a:r>
            <a:r>
              <a:rPr lang="en-GB" b="0" dirty="0" smtClean="0"/>
              <a:t>arises from the introduction of the last constraint which gives rise to Z, the partition function</a:t>
            </a: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The derivation of the maximum entropy model gives an expression for </a:t>
            </a:r>
            <a:r>
              <a:rPr lang="en-GB" dirty="0" err="1" smtClean="0"/>
              <a:t>Pij</a:t>
            </a:r>
            <a:r>
              <a:rPr lang="en-GB" dirty="0" smtClean="0"/>
              <a:t> which we can log, sum and divide by beta to give us the basic relationship for evaluation which we use in this analysis</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Note the relation of the </a:t>
            </a:r>
            <a:r>
              <a:rPr lang="en-GB" dirty="0" err="1" smtClean="0"/>
              <a:t>logsum</a:t>
            </a:r>
            <a:r>
              <a:rPr lang="en-GB" dirty="0" smtClean="0"/>
              <a:t> of random utility theory to Z, the partition function of statistical mechanics.</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The entropy/beta has dimensions of cost = beta is the information/cost modulus</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The consumer</a:t>
            </a:r>
            <a:r>
              <a:rPr lang="en-GB" baseline="0" dirty="0" smtClean="0"/>
              <a:t> surplus is the Gibbs free energy of classical thermodynamics</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So we return the standard surplus measure of RUM with no distributional assumptions as shown by </a:t>
            </a:r>
            <a:r>
              <a:rPr lang="en-GB" baseline="0" dirty="0" err="1" smtClean="0"/>
              <a:t>Anas</a:t>
            </a:r>
            <a:r>
              <a:rPr lang="en-GB"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1" baseline="0" dirty="0" smtClean="0"/>
              <a:t>The benefit equation is the basic equation of this analysis</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err="1" smtClean="0">
                <a:solidFill>
                  <a:schemeClr val="tx1"/>
                </a:solidFill>
                <a:latin typeface="+mn-lt"/>
                <a:ea typeface="+mn-ea"/>
                <a:cs typeface="+mn-cs"/>
              </a:rPr>
              <a:t>Anas</a:t>
            </a:r>
            <a:r>
              <a:rPr lang="en-GB" sz="1200" kern="1200" dirty="0" smtClean="0">
                <a:solidFill>
                  <a:schemeClr val="tx1"/>
                </a:solidFill>
                <a:latin typeface="+mn-lt"/>
                <a:ea typeface="+mn-ea"/>
                <a:cs typeface="+mn-cs"/>
              </a:rPr>
              <a:t> A., </a:t>
            </a:r>
            <a:r>
              <a:rPr lang="en-GB" sz="1200" i="1" kern="1200" dirty="0" smtClean="0">
                <a:solidFill>
                  <a:schemeClr val="tx1"/>
                </a:solidFill>
                <a:latin typeface="+mn-lt"/>
                <a:ea typeface="+mn-ea"/>
                <a:cs typeface="+mn-cs"/>
              </a:rPr>
              <a:t> “Discrete choice theory, information theory and the multinomial </a:t>
            </a:r>
            <a:r>
              <a:rPr lang="en-GB" sz="1200" i="1" kern="1200" dirty="0" err="1" smtClean="0">
                <a:solidFill>
                  <a:schemeClr val="tx1"/>
                </a:solidFill>
                <a:latin typeface="+mn-lt"/>
                <a:ea typeface="+mn-ea"/>
                <a:cs typeface="+mn-cs"/>
              </a:rPr>
              <a:t>logit</a:t>
            </a:r>
            <a:r>
              <a:rPr lang="en-GB" sz="1200" i="1" kern="1200" dirty="0" smtClean="0">
                <a:solidFill>
                  <a:schemeClr val="tx1"/>
                </a:solidFill>
                <a:latin typeface="+mn-lt"/>
                <a:ea typeface="+mn-ea"/>
                <a:cs typeface="+mn-cs"/>
              </a:rPr>
              <a:t> and gravity models”, </a:t>
            </a:r>
            <a:r>
              <a:rPr lang="en-GB" sz="1200" kern="1200" dirty="0" smtClean="0">
                <a:solidFill>
                  <a:schemeClr val="tx1"/>
                </a:solidFill>
                <a:latin typeface="+mn-lt"/>
                <a:ea typeface="+mn-ea"/>
                <a:cs typeface="+mn-cs"/>
              </a:rPr>
              <a:t>Transportation Research Part B: Methodological, Volume 17, Issue 1,  pp 13–23, 1983</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4C4C95C0-B005-42A5-9C52-9F9D4803890F}" type="slidenum">
              <a:rPr lang="en-GB" smtClean="0"/>
              <a:pPr/>
              <a:t>9</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8FD8C185-DEEE-4005-A4EB-FB4F28EFCC3D}" type="datetimeFigureOut">
              <a:rPr lang="en-GB" smtClean="0"/>
              <a:pPr/>
              <a:t>01/09/2015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BAB02B-9B8C-4DA2-8DCD-F4C5CD034519}"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FD8C185-DEEE-4005-A4EB-FB4F28EFCC3D}" type="datetimeFigureOut">
              <a:rPr lang="en-GB" smtClean="0"/>
              <a:pPr/>
              <a:t>01/09/2015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BAB02B-9B8C-4DA2-8DCD-F4C5CD034519}"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FD8C185-DEEE-4005-A4EB-FB4F28EFCC3D}" type="datetimeFigureOut">
              <a:rPr lang="en-GB" smtClean="0"/>
              <a:pPr/>
              <a:t>01/09/2015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BAB02B-9B8C-4DA2-8DCD-F4C5CD034519}"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FD8C185-DEEE-4005-A4EB-FB4F28EFCC3D}" type="datetimeFigureOut">
              <a:rPr lang="en-GB" smtClean="0"/>
              <a:pPr/>
              <a:t>01/09/2015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BAB02B-9B8C-4DA2-8DCD-F4C5CD034519}"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D8C185-DEEE-4005-A4EB-FB4F28EFCC3D}" type="datetimeFigureOut">
              <a:rPr lang="en-GB" smtClean="0"/>
              <a:pPr/>
              <a:t>01/09/2015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BAB02B-9B8C-4DA2-8DCD-F4C5CD034519}"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FD8C185-DEEE-4005-A4EB-FB4F28EFCC3D}" type="datetimeFigureOut">
              <a:rPr lang="en-GB" smtClean="0"/>
              <a:pPr/>
              <a:t>01/09/2015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BAB02B-9B8C-4DA2-8DCD-F4C5CD034519}"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8FD8C185-DEEE-4005-A4EB-FB4F28EFCC3D}" type="datetimeFigureOut">
              <a:rPr lang="en-GB" smtClean="0"/>
              <a:pPr/>
              <a:t>01/09/2015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BAB02B-9B8C-4DA2-8DCD-F4C5CD034519}"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8FD8C185-DEEE-4005-A4EB-FB4F28EFCC3D}" type="datetimeFigureOut">
              <a:rPr lang="en-GB" smtClean="0"/>
              <a:pPr/>
              <a:t>01/09/2015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BAB02B-9B8C-4DA2-8DCD-F4C5CD034519}"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D8C185-DEEE-4005-A4EB-FB4F28EFCC3D}" type="datetimeFigureOut">
              <a:rPr lang="en-GB" smtClean="0"/>
              <a:pPr/>
              <a:t>01/09/2015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BAB02B-9B8C-4DA2-8DCD-F4C5CD034519}"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D8C185-DEEE-4005-A4EB-FB4F28EFCC3D}" type="datetimeFigureOut">
              <a:rPr lang="en-GB" smtClean="0"/>
              <a:pPr/>
              <a:t>01/09/2015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BAB02B-9B8C-4DA2-8DCD-F4C5CD034519}"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D8C185-DEEE-4005-A4EB-FB4F28EFCC3D}" type="datetimeFigureOut">
              <a:rPr lang="en-GB" smtClean="0"/>
              <a:pPr/>
              <a:t>01/09/2015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BAB02B-9B8C-4DA2-8DCD-F4C5CD034519}"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D8C185-DEEE-4005-A4EB-FB4F28EFCC3D}" type="datetimeFigureOut">
              <a:rPr lang="en-GB" smtClean="0"/>
              <a:pPr/>
              <a:t>01/09/2015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BAB02B-9B8C-4DA2-8DCD-F4C5CD034519}"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8.tiff"/><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9.tiff"/><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14.xml"/><Relationship Id="rId7"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8.bin"/><Relationship Id="rId11" Type="http://schemas.openxmlformats.org/officeDocument/2006/relationships/oleObject" Target="../embeddings/oleObject13.bin"/><Relationship Id="rId5" Type="http://schemas.openxmlformats.org/officeDocument/2006/relationships/image" Target="../media/image3.png"/><Relationship Id="rId10" Type="http://schemas.openxmlformats.org/officeDocument/2006/relationships/oleObject" Target="../embeddings/oleObject12.bin"/><Relationship Id="rId4" Type="http://schemas.openxmlformats.org/officeDocument/2006/relationships/image" Target="../media/image2.png"/><Relationship Id="rId9" Type="http://schemas.openxmlformats.org/officeDocument/2006/relationships/oleObject" Target="../embeddings/oleObject11.bin"/></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6.tiff"/><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16.xml"/><Relationship Id="rId7" Type="http://schemas.openxmlformats.org/officeDocument/2006/relationships/image" Target="../media/image29.tif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8.tiff"/><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2.tiff"/><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4.tif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8.tiff"/><Relationship Id="rId5" Type="http://schemas.openxmlformats.org/officeDocument/2006/relationships/image" Target="../media/image37.tiff"/><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40.tiff"/><Relationship Id="rId3" Type="http://schemas.openxmlformats.org/officeDocument/2006/relationships/image" Target="../media/image2.png"/><Relationship Id="rId7" Type="http://schemas.openxmlformats.org/officeDocument/2006/relationships/image" Target="../media/image39.tiff"/><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8.tiff"/><Relationship Id="rId5" Type="http://schemas.openxmlformats.org/officeDocument/2006/relationships/image" Target="../media/image37.tiff"/><Relationship Id="rId10" Type="http://schemas.openxmlformats.org/officeDocument/2006/relationships/image" Target="../media/image42.tiff"/><Relationship Id="rId4" Type="http://schemas.openxmlformats.org/officeDocument/2006/relationships/image" Target="../media/image3.png"/><Relationship Id="rId9" Type="http://schemas.openxmlformats.org/officeDocument/2006/relationships/image" Target="../media/image41.tiff"/></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mailto:r.morphet@ucl.ac.uk"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s://www.bartlett.ucl.ac.uk/casa/publications/working-paper-193" TargetMode="External"/><Relationship Id="rId5" Type="http://schemas.openxmlformats.org/officeDocument/2006/relationships/hyperlink" Target="https://www.bartlett.ucl.ac.uk/casa/publications/working-paper-199" TargetMode="Externa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2.png"/><Relationship Id="rId3" Type="http://schemas.openxmlformats.org/officeDocument/2006/relationships/notesSlide" Target="../notesSlides/notesSlide28.xml"/><Relationship Id="rId7" Type="http://schemas.openxmlformats.org/officeDocument/2006/relationships/oleObject" Target="../embeddings/oleObject19.bin"/><Relationship Id="rId12"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8.bin"/><Relationship Id="rId11" Type="http://schemas.openxmlformats.org/officeDocument/2006/relationships/oleObject" Target="../embeddings/oleObject23.bin"/><Relationship Id="rId5" Type="http://schemas.openxmlformats.org/officeDocument/2006/relationships/oleObject" Target="../embeddings/oleObject17.bin"/><Relationship Id="rId10" Type="http://schemas.openxmlformats.org/officeDocument/2006/relationships/oleObject" Target="../embeddings/oleObject22.bin"/><Relationship Id="rId4" Type="http://schemas.openxmlformats.org/officeDocument/2006/relationships/oleObject" Target="../embeddings/oleObject16.bin"/><Relationship Id="rId9" Type="http://schemas.openxmlformats.org/officeDocument/2006/relationships/oleObject" Target="../embeddings/oleObject21.bin"/><Relationship Id="rId1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4.tiff"/><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6.tiff"/><Relationship Id="rId5" Type="http://schemas.openxmlformats.org/officeDocument/2006/relationships/image" Target="../media/image55.tiff"/><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7.png"/><Relationship Id="rId7"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2.tiff"/><Relationship Id="rId4" Type="http://schemas.openxmlformats.org/officeDocument/2006/relationships/image" Target="../media/image61.tiff"/></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3.tiff"/><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4.tiff"/><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www.bartlett.ucl.ac.uk/casa/publications/working-paper-193" TargetMode="External"/><Relationship Id="rId5" Type="http://schemas.openxmlformats.org/officeDocument/2006/relationships/hyperlink" Target="https://www.bartlett.ucl.ac.uk/casa/publications/working-paper-199" TargetMode="Externa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9.xml"/><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png"/><Relationship Id="rId10" Type="http://schemas.openxmlformats.org/officeDocument/2006/relationships/oleObject" Target="../embeddings/oleObject5.bin"/><Relationship Id="rId4" Type="http://schemas.openxmlformats.org/officeDocument/2006/relationships/image" Target="../media/image2.png"/><Relationship Id="rId9"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3" cstate="print"/>
          <a:srcRect/>
          <a:stretch>
            <a:fillRect/>
          </a:stretch>
        </p:blipFill>
        <p:spPr bwMode="auto">
          <a:xfrm>
            <a:off x="467544" y="116632"/>
            <a:ext cx="8286750" cy="1666875"/>
          </a:xfrm>
          <a:prstGeom prst="rect">
            <a:avLst/>
          </a:prstGeom>
          <a:noFill/>
          <a:ln w="9525">
            <a:noFill/>
            <a:miter lim="800000"/>
            <a:headEnd/>
            <a:tailEnd/>
          </a:ln>
        </p:spPr>
      </p:pic>
      <p:grpSp>
        <p:nvGrpSpPr>
          <p:cNvPr id="3" name="Group 2"/>
          <p:cNvGrpSpPr/>
          <p:nvPr/>
        </p:nvGrpSpPr>
        <p:grpSpPr>
          <a:xfrm>
            <a:off x="0" y="6211668"/>
            <a:ext cx="9144000" cy="646332"/>
            <a:chOff x="0" y="0"/>
            <a:chExt cx="9144000" cy="646332"/>
          </a:xfrm>
        </p:grpSpPr>
        <p:grpSp>
          <p:nvGrpSpPr>
            <p:cNvPr id="4" name="Group 1"/>
            <p:cNvGrpSpPr/>
            <p:nvPr/>
          </p:nvGrpSpPr>
          <p:grpSpPr>
            <a:xfrm>
              <a:off x="0" y="0"/>
              <a:ext cx="9144000" cy="549275"/>
              <a:chOff x="0" y="0"/>
              <a:chExt cx="9144000" cy="549275"/>
            </a:xfrm>
          </p:grpSpPr>
          <p:pic>
            <p:nvPicPr>
              <p:cNvPr id="6" name="Picture 15" descr="DarkPurple90"/>
              <p:cNvPicPr>
                <a:picLocks noChangeAspect="1" noChangeArrowheads="1"/>
              </p:cNvPicPr>
              <p:nvPr/>
            </p:nvPicPr>
            <p:blipFill>
              <a:blip r:embed="rId4" cstate="print"/>
              <a:srcRect/>
              <a:stretch>
                <a:fillRect/>
              </a:stretch>
            </p:blipFill>
            <p:spPr bwMode="auto">
              <a:xfrm>
                <a:off x="0" y="0"/>
                <a:ext cx="9144000" cy="549275"/>
              </a:xfrm>
              <a:prstGeom prst="rect">
                <a:avLst/>
              </a:prstGeom>
              <a:noFill/>
              <a:ln w="9525">
                <a:noFill/>
                <a:miter lim="800000"/>
                <a:headEnd/>
                <a:tailEnd/>
              </a:ln>
            </p:spPr>
          </p:pic>
          <p:pic>
            <p:nvPicPr>
              <p:cNvPr id="7" name="Picture 6" descr="CASA_logo__whiteRGB.png"/>
              <p:cNvPicPr>
                <a:picLocks noChangeAspect="1"/>
              </p:cNvPicPr>
              <p:nvPr/>
            </p:nvPicPr>
            <p:blipFill>
              <a:blip r:embed="rId5" cstate="print"/>
              <a:srcRect/>
              <a:stretch>
                <a:fillRect/>
              </a:stretch>
            </p:blipFill>
            <p:spPr bwMode="auto">
              <a:xfrm>
                <a:off x="0" y="37817"/>
                <a:ext cx="393674" cy="471222"/>
              </a:xfrm>
              <a:prstGeom prst="rect">
                <a:avLst/>
              </a:prstGeom>
              <a:noFill/>
              <a:ln w="9525">
                <a:noFill/>
                <a:miter lim="800000"/>
                <a:headEnd/>
                <a:tailEnd/>
              </a:ln>
            </p:spPr>
          </p:pic>
        </p:grpSp>
        <p:sp>
          <p:nvSpPr>
            <p:cNvPr id="5"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sp>
        <p:nvSpPr>
          <p:cNvPr id="13" name="Rectangle 12"/>
          <p:cNvSpPr/>
          <p:nvPr/>
        </p:nvSpPr>
        <p:spPr>
          <a:xfrm>
            <a:off x="755576" y="3933056"/>
            <a:ext cx="7272808" cy="523220"/>
          </a:xfrm>
          <a:prstGeom prst="rect">
            <a:avLst/>
          </a:prstGeom>
        </p:spPr>
        <p:txBody>
          <a:bodyPr wrap="square">
            <a:spAutoFit/>
          </a:bodyPr>
          <a:lstStyle/>
          <a:p>
            <a:r>
              <a:rPr lang="en-GB" sz="2800" b="1" dirty="0" smtClean="0"/>
              <a:t>Spatial interaction under imperfect competition</a:t>
            </a:r>
            <a:endParaRPr lang="en-GB" sz="2800" b="1" dirty="0"/>
          </a:p>
        </p:txBody>
      </p:sp>
      <p:sp>
        <p:nvSpPr>
          <p:cNvPr id="14" name="Rectangle 13"/>
          <p:cNvSpPr/>
          <p:nvPr/>
        </p:nvSpPr>
        <p:spPr>
          <a:xfrm>
            <a:off x="2267744" y="4653136"/>
            <a:ext cx="4572000" cy="646331"/>
          </a:xfrm>
          <a:prstGeom prst="rect">
            <a:avLst/>
          </a:prstGeom>
        </p:spPr>
        <p:txBody>
          <a:bodyPr wrap="square">
            <a:spAutoFit/>
          </a:bodyPr>
          <a:lstStyle/>
          <a:p>
            <a:pPr algn="ctr"/>
            <a:r>
              <a:rPr lang="en-GB" dirty="0" smtClean="0">
                <a:latin typeface="Calibri" pitchFamily="34" charset="0"/>
              </a:rPr>
              <a:t>Robin </a:t>
            </a:r>
            <a:r>
              <a:rPr lang="en-GB" dirty="0" err="1" smtClean="0">
                <a:latin typeface="Calibri" pitchFamily="34" charset="0"/>
              </a:rPr>
              <a:t>Morphet</a:t>
            </a:r>
            <a:endParaRPr lang="en-GB" dirty="0" smtClean="0">
              <a:latin typeface="Calibri" pitchFamily="34" charset="0"/>
            </a:endParaRPr>
          </a:p>
          <a:p>
            <a:pPr algn="ctr"/>
            <a:r>
              <a:rPr lang="en-GB" dirty="0" smtClean="0">
                <a:latin typeface="Calibri" pitchFamily="34" charset="0"/>
              </a:rPr>
              <a:t>r.morphet@ucl.ac.uk</a:t>
            </a:r>
            <a:endParaRPr lang="en-GB" dirty="0">
              <a:latin typeface="Calibri" pitchFamily="34" charset="0"/>
            </a:endParaRPr>
          </a:p>
        </p:txBody>
      </p:sp>
      <p:pic>
        <p:nvPicPr>
          <p:cNvPr id="71683" name="Picture 3"/>
          <p:cNvPicPr>
            <a:picLocks noChangeAspect="1" noChangeArrowheads="1"/>
          </p:cNvPicPr>
          <p:nvPr/>
        </p:nvPicPr>
        <p:blipFill>
          <a:blip r:embed="rId6" cstate="print"/>
          <a:srcRect/>
          <a:stretch>
            <a:fillRect/>
          </a:stretch>
        </p:blipFill>
        <p:spPr bwMode="auto">
          <a:xfrm>
            <a:off x="467544" y="2348880"/>
            <a:ext cx="2686050" cy="1266825"/>
          </a:xfrm>
          <a:prstGeom prst="rect">
            <a:avLst/>
          </a:prstGeom>
          <a:noFill/>
          <a:ln w="9525">
            <a:noFill/>
            <a:miter lim="800000"/>
            <a:headEnd/>
            <a:tailEnd/>
          </a:ln>
        </p:spPr>
      </p:pic>
      <p:pic>
        <p:nvPicPr>
          <p:cNvPr id="71684" name="Picture 4"/>
          <p:cNvPicPr>
            <a:picLocks noChangeAspect="1" noChangeArrowheads="1"/>
          </p:cNvPicPr>
          <p:nvPr/>
        </p:nvPicPr>
        <p:blipFill>
          <a:blip r:embed="rId7" cstate="print"/>
          <a:srcRect/>
          <a:stretch>
            <a:fillRect/>
          </a:stretch>
        </p:blipFill>
        <p:spPr bwMode="auto">
          <a:xfrm>
            <a:off x="5940152" y="2276872"/>
            <a:ext cx="3009900" cy="1438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46332"/>
            <a:chOff x="0" y="0"/>
            <a:chExt cx="9144000" cy="646332"/>
          </a:xfrm>
        </p:grpSpPr>
        <p:grpSp>
          <p:nvGrpSpPr>
            <p:cNvPr id="3" name="Group 1"/>
            <p:cNvGrpSpPr/>
            <p:nvPr/>
          </p:nvGrpSpPr>
          <p:grpSpPr>
            <a:xfrm>
              <a:off x="0" y="0"/>
              <a:ext cx="9144000" cy="549275"/>
              <a:chOff x="0" y="0"/>
              <a:chExt cx="9144000" cy="549275"/>
            </a:xfrm>
          </p:grpSpPr>
          <p:pic>
            <p:nvPicPr>
              <p:cNvPr id="5" name="Picture 15" descr="DarkPurple90"/>
              <p:cNvPicPr>
                <a:picLocks noChangeAspect="1" noChangeArrowheads="1"/>
              </p:cNvPicPr>
              <p:nvPr/>
            </p:nvPicPr>
            <p:blipFill>
              <a:blip r:embed="rId4" cstate="print"/>
              <a:srcRect/>
              <a:stretch>
                <a:fillRect/>
              </a:stretch>
            </p:blipFill>
            <p:spPr bwMode="auto">
              <a:xfrm>
                <a:off x="0" y="0"/>
                <a:ext cx="9144000" cy="549275"/>
              </a:xfrm>
              <a:prstGeom prst="rect">
                <a:avLst/>
              </a:prstGeom>
              <a:noFill/>
              <a:ln w="9525">
                <a:noFill/>
                <a:miter lim="800000"/>
                <a:headEnd/>
                <a:tailEnd/>
              </a:ln>
            </p:spPr>
          </p:pic>
          <p:pic>
            <p:nvPicPr>
              <p:cNvPr id="6" name="Picture 5" descr="CASA_logo__whiteRGB.png"/>
              <p:cNvPicPr>
                <a:picLocks noChangeAspect="1"/>
              </p:cNvPicPr>
              <p:nvPr/>
            </p:nvPicPr>
            <p:blipFill>
              <a:blip r:embed="rId5" cstate="print"/>
              <a:srcRect/>
              <a:stretch>
                <a:fillRect/>
              </a:stretch>
            </p:blipFill>
            <p:spPr bwMode="auto">
              <a:xfrm>
                <a:off x="0" y="37817"/>
                <a:ext cx="393674" cy="471222"/>
              </a:xfrm>
              <a:prstGeom prst="rect">
                <a:avLst/>
              </a:prstGeom>
              <a:noFill/>
              <a:ln w="9525">
                <a:noFill/>
                <a:miter lim="800000"/>
                <a:headEnd/>
                <a:tailEnd/>
              </a:ln>
            </p:spPr>
          </p:pic>
        </p:grpSp>
        <p:sp>
          <p:nvSpPr>
            <p:cNvPr id="4"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sp>
        <p:nvSpPr>
          <p:cNvPr id="7" name="TextBox 6"/>
          <p:cNvSpPr txBox="1"/>
          <p:nvPr/>
        </p:nvSpPr>
        <p:spPr>
          <a:xfrm>
            <a:off x="1043608" y="1052736"/>
            <a:ext cx="6866110" cy="461665"/>
          </a:xfrm>
          <a:prstGeom prst="rect">
            <a:avLst/>
          </a:prstGeom>
          <a:noFill/>
        </p:spPr>
        <p:txBody>
          <a:bodyPr wrap="none" rtlCol="0">
            <a:spAutoFit/>
          </a:bodyPr>
          <a:lstStyle/>
          <a:p>
            <a:r>
              <a:rPr lang="en-GB" sz="2400" b="1" dirty="0" smtClean="0"/>
              <a:t>Perfect Competition in the Spatial Interaction Model</a:t>
            </a:r>
            <a:endParaRPr lang="en-GB" sz="2400" b="1" dirty="0"/>
          </a:p>
        </p:txBody>
      </p:sp>
      <p:pic>
        <p:nvPicPr>
          <p:cNvPr id="6147" name="Picture 3"/>
          <p:cNvPicPr>
            <a:picLocks noChangeAspect="1" noChangeArrowheads="1"/>
          </p:cNvPicPr>
          <p:nvPr/>
        </p:nvPicPr>
        <p:blipFill>
          <a:blip r:embed="rId6" cstate="print"/>
          <a:srcRect/>
          <a:stretch>
            <a:fillRect/>
          </a:stretch>
        </p:blipFill>
        <p:spPr bwMode="auto">
          <a:xfrm>
            <a:off x="1835696" y="1628800"/>
            <a:ext cx="5344641" cy="4926604"/>
          </a:xfrm>
          <a:prstGeom prst="rect">
            <a:avLst/>
          </a:prstGeom>
          <a:noFill/>
          <a:ln w="9525">
            <a:noFill/>
            <a:miter lim="800000"/>
            <a:headEnd/>
            <a:tailEnd/>
          </a:ln>
        </p:spPr>
      </p:pic>
      <p:graphicFrame>
        <p:nvGraphicFramePr>
          <p:cNvPr id="37889" name="Object 1"/>
          <p:cNvGraphicFramePr>
            <a:graphicFrameLocks noChangeAspect="1"/>
          </p:cNvGraphicFramePr>
          <p:nvPr/>
        </p:nvGraphicFramePr>
        <p:xfrm>
          <a:off x="4551363" y="1927225"/>
          <a:ext cx="3175000" cy="1308100"/>
        </p:xfrm>
        <a:graphic>
          <a:graphicData uri="http://schemas.openxmlformats.org/presentationml/2006/ole">
            <p:oleObj spid="_x0000_s37889" name="Equation" r:id="rId7" imgW="3174840" imgH="1307880" progId="Equation.DSMT4">
              <p:embed/>
            </p:oleObj>
          </a:graphicData>
        </a:graphic>
      </p:graphicFrame>
      <p:sp>
        <p:nvSpPr>
          <p:cNvPr id="10" name="TextBox 9"/>
          <p:cNvSpPr txBox="1"/>
          <p:nvPr/>
        </p:nvSpPr>
        <p:spPr>
          <a:xfrm>
            <a:off x="4499992" y="3429000"/>
            <a:ext cx="4155112" cy="369332"/>
          </a:xfrm>
          <a:prstGeom prst="rect">
            <a:avLst/>
          </a:prstGeom>
          <a:noFill/>
        </p:spPr>
        <p:txBody>
          <a:bodyPr wrap="none" rtlCol="0">
            <a:spAutoFit/>
          </a:bodyPr>
          <a:lstStyle/>
          <a:p>
            <a:r>
              <a:rPr lang="en-GB" b="1" dirty="0" smtClean="0"/>
              <a:t>Z is the determinant of the demand curve</a:t>
            </a:r>
            <a:endParaRPr lang="en-GB" b="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46332"/>
            <a:chOff x="0" y="0"/>
            <a:chExt cx="9144000" cy="646332"/>
          </a:xfrm>
        </p:grpSpPr>
        <p:grpSp>
          <p:nvGrpSpPr>
            <p:cNvPr id="3" name="Group 1"/>
            <p:cNvGrpSpPr/>
            <p:nvPr/>
          </p:nvGrpSpPr>
          <p:grpSpPr>
            <a:xfrm>
              <a:off x="0" y="0"/>
              <a:ext cx="9144000" cy="549275"/>
              <a:chOff x="0" y="0"/>
              <a:chExt cx="9144000" cy="549275"/>
            </a:xfrm>
          </p:grpSpPr>
          <p:pic>
            <p:nvPicPr>
              <p:cNvPr id="5" name="Picture 15" descr="DarkPurple90"/>
              <p:cNvPicPr>
                <a:picLocks noChangeAspect="1" noChangeArrowheads="1"/>
              </p:cNvPicPr>
              <p:nvPr/>
            </p:nvPicPr>
            <p:blipFill>
              <a:blip r:embed="rId3" cstate="print"/>
              <a:srcRect/>
              <a:stretch>
                <a:fillRect/>
              </a:stretch>
            </p:blipFill>
            <p:spPr bwMode="auto">
              <a:xfrm>
                <a:off x="0" y="0"/>
                <a:ext cx="9144000" cy="549275"/>
              </a:xfrm>
              <a:prstGeom prst="rect">
                <a:avLst/>
              </a:prstGeom>
              <a:noFill/>
              <a:ln w="9525">
                <a:noFill/>
                <a:miter lim="800000"/>
                <a:headEnd/>
                <a:tailEnd/>
              </a:ln>
            </p:spPr>
          </p:pic>
          <p:pic>
            <p:nvPicPr>
              <p:cNvPr id="6" name="Picture 5" descr="CASA_logo__whiteRGB.png"/>
              <p:cNvPicPr>
                <a:picLocks noChangeAspect="1"/>
              </p:cNvPicPr>
              <p:nvPr/>
            </p:nvPicPr>
            <p:blipFill>
              <a:blip r:embed="rId4" cstate="print"/>
              <a:srcRect/>
              <a:stretch>
                <a:fillRect/>
              </a:stretch>
            </p:blipFill>
            <p:spPr bwMode="auto">
              <a:xfrm>
                <a:off x="0" y="37817"/>
                <a:ext cx="393674" cy="471222"/>
              </a:xfrm>
              <a:prstGeom prst="rect">
                <a:avLst/>
              </a:prstGeom>
              <a:noFill/>
              <a:ln w="9525">
                <a:noFill/>
                <a:miter lim="800000"/>
                <a:headEnd/>
                <a:tailEnd/>
              </a:ln>
            </p:spPr>
          </p:pic>
        </p:grpSp>
        <p:sp>
          <p:nvSpPr>
            <p:cNvPr id="4"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grpSp>
        <p:nvGrpSpPr>
          <p:cNvPr id="15" name="Group 14"/>
          <p:cNvGrpSpPr/>
          <p:nvPr/>
        </p:nvGrpSpPr>
        <p:grpSpPr>
          <a:xfrm>
            <a:off x="179512" y="2204864"/>
            <a:ext cx="8676456" cy="3672408"/>
            <a:chOff x="144016" y="620688"/>
            <a:chExt cx="8676456" cy="3119262"/>
          </a:xfrm>
        </p:grpSpPr>
        <p:pic>
          <p:nvPicPr>
            <p:cNvPr id="12" name="Picture 11"/>
            <p:cNvPicPr/>
            <p:nvPr/>
          </p:nvPicPr>
          <p:blipFill>
            <a:blip r:embed="rId5" cstate="print"/>
            <a:srcRect/>
            <a:stretch>
              <a:fillRect/>
            </a:stretch>
          </p:blipFill>
          <p:spPr bwMode="auto">
            <a:xfrm>
              <a:off x="144016" y="620688"/>
              <a:ext cx="3119262" cy="3119262"/>
            </a:xfrm>
            <a:prstGeom prst="rect">
              <a:avLst/>
            </a:prstGeom>
            <a:noFill/>
            <a:ln w="9525">
              <a:noFill/>
              <a:miter lim="800000"/>
              <a:headEnd/>
              <a:tailEnd/>
            </a:ln>
          </p:spPr>
        </p:pic>
        <p:pic>
          <p:nvPicPr>
            <p:cNvPr id="13" name="Picture 12" descr="trips v costandrent.png"/>
            <p:cNvPicPr/>
            <p:nvPr/>
          </p:nvPicPr>
          <p:blipFill>
            <a:blip r:embed="rId6" cstate="print"/>
            <a:stretch>
              <a:fillRect/>
            </a:stretch>
          </p:blipFill>
          <p:spPr>
            <a:xfrm>
              <a:off x="3131840" y="692696"/>
              <a:ext cx="2876550" cy="2872276"/>
            </a:xfrm>
            <a:prstGeom prst="rect">
              <a:avLst/>
            </a:prstGeom>
          </p:spPr>
        </p:pic>
        <p:pic>
          <p:nvPicPr>
            <p:cNvPr id="14" name="Picture 13"/>
            <p:cNvPicPr/>
            <p:nvPr/>
          </p:nvPicPr>
          <p:blipFill>
            <a:blip r:embed="rId7" cstate="print"/>
            <a:srcRect/>
            <a:stretch>
              <a:fillRect/>
            </a:stretch>
          </p:blipFill>
          <p:spPr bwMode="auto">
            <a:xfrm>
              <a:off x="5868144" y="692696"/>
              <a:ext cx="2952328" cy="2880320"/>
            </a:xfrm>
            <a:prstGeom prst="rect">
              <a:avLst/>
            </a:prstGeom>
            <a:noFill/>
            <a:ln w="9525">
              <a:noFill/>
              <a:miter lim="800000"/>
              <a:headEnd/>
              <a:tailEnd/>
            </a:ln>
          </p:spPr>
        </p:pic>
      </p:grpSp>
      <p:sp>
        <p:nvSpPr>
          <p:cNvPr id="16" name="TextBox 15"/>
          <p:cNvSpPr txBox="1"/>
          <p:nvPr/>
        </p:nvSpPr>
        <p:spPr>
          <a:xfrm>
            <a:off x="2123728" y="1268760"/>
            <a:ext cx="4780924" cy="461665"/>
          </a:xfrm>
          <a:prstGeom prst="rect">
            <a:avLst/>
          </a:prstGeom>
          <a:noFill/>
        </p:spPr>
        <p:txBody>
          <a:bodyPr wrap="none" rtlCol="0">
            <a:spAutoFit/>
          </a:bodyPr>
          <a:lstStyle/>
          <a:p>
            <a:r>
              <a:rPr lang="en-GB" sz="2400" b="1" dirty="0" smtClean="0"/>
              <a:t>Demand Curve dependence on Rent</a:t>
            </a:r>
            <a:endParaRPr lang="en-GB" sz="2400" b="1"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46332"/>
            <a:chOff x="0" y="0"/>
            <a:chExt cx="9144000" cy="646332"/>
          </a:xfrm>
        </p:grpSpPr>
        <p:grpSp>
          <p:nvGrpSpPr>
            <p:cNvPr id="3" name="Group 1"/>
            <p:cNvGrpSpPr/>
            <p:nvPr/>
          </p:nvGrpSpPr>
          <p:grpSpPr>
            <a:xfrm>
              <a:off x="0" y="0"/>
              <a:ext cx="9144000" cy="549275"/>
              <a:chOff x="0" y="0"/>
              <a:chExt cx="9144000" cy="549275"/>
            </a:xfrm>
          </p:grpSpPr>
          <p:pic>
            <p:nvPicPr>
              <p:cNvPr id="5" name="Picture 15" descr="DarkPurple90"/>
              <p:cNvPicPr>
                <a:picLocks noChangeAspect="1" noChangeArrowheads="1"/>
              </p:cNvPicPr>
              <p:nvPr/>
            </p:nvPicPr>
            <p:blipFill>
              <a:blip r:embed="rId4" cstate="print"/>
              <a:srcRect/>
              <a:stretch>
                <a:fillRect/>
              </a:stretch>
            </p:blipFill>
            <p:spPr bwMode="auto">
              <a:xfrm>
                <a:off x="0" y="0"/>
                <a:ext cx="9144000" cy="549275"/>
              </a:xfrm>
              <a:prstGeom prst="rect">
                <a:avLst/>
              </a:prstGeom>
              <a:noFill/>
              <a:ln w="9525">
                <a:noFill/>
                <a:miter lim="800000"/>
                <a:headEnd/>
                <a:tailEnd/>
              </a:ln>
            </p:spPr>
          </p:pic>
          <p:pic>
            <p:nvPicPr>
              <p:cNvPr id="6" name="Picture 5" descr="CASA_logo__whiteRGB.png"/>
              <p:cNvPicPr>
                <a:picLocks noChangeAspect="1"/>
              </p:cNvPicPr>
              <p:nvPr/>
            </p:nvPicPr>
            <p:blipFill>
              <a:blip r:embed="rId5" cstate="print"/>
              <a:srcRect/>
              <a:stretch>
                <a:fillRect/>
              </a:stretch>
            </p:blipFill>
            <p:spPr bwMode="auto">
              <a:xfrm>
                <a:off x="0" y="37817"/>
                <a:ext cx="393674" cy="471222"/>
              </a:xfrm>
              <a:prstGeom prst="rect">
                <a:avLst/>
              </a:prstGeom>
              <a:noFill/>
              <a:ln w="9525">
                <a:noFill/>
                <a:miter lim="800000"/>
                <a:headEnd/>
                <a:tailEnd/>
              </a:ln>
            </p:spPr>
          </p:pic>
        </p:grpSp>
        <p:sp>
          <p:nvSpPr>
            <p:cNvPr id="4"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pic>
        <p:nvPicPr>
          <p:cNvPr id="7" name="Picture 6" descr="starret v monopolistic3b.tif"/>
          <p:cNvPicPr>
            <a:picLocks noChangeAspect="1"/>
          </p:cNvPicPr>
          <p:nvPr/>
        </p:nvPicPr>
        <p:blipFill>
          <a:blip r:embed="rId6" cstate="print"/>
          <a:stretch>
            <a:fillRect/>
          </a:stretch>
        </p:blipFill>
        <p:spPr>
          <a:xfrm>
            <a:off x="1907704" y="1988840"/>
            <a:ext cx="4952952" cy="4603874"/>
          </a:xfrm>
          <a:prstGeom prst="rect">
            <a:avLst/>
          </a:prstGeom>
        </p:spPr>
      </p:pic>
      <p:sp>
        <p:nvSpPr>
          <p:cNvPr id="8" name="TextBox 7"/>
          <p:cNvSpPr txBox="1"/>
          <p:nvPr/>
        </p:nvSpPr>
        <p:spPr>
          <a:xfrm>
            <a:off x="899592" y="836712"/>
            <a:ext cx="7228261" cy="738664"/>
          </a:xfrm>
          <a:prstGeom prst="rect">
            <a:avLst/>
          </a:prstGeom>
          <a:noFill/>
        </p:spPr>
        <p:txBody>
          <a:bodyPr wrap="square" rtlCol="0">
            <a:spAutoFit/>
          </a:bodyPr>
          <a:lstStyle/>
          <a:p>
            <a:r>
              <a:rPr lang="en-GB" sz="2400" b="1" dirty="0" smtClean="0"/>
              <a:t>Imperfect Competition and Consumer Deadweight Loss</a:t>
            </a:r>
          </a:p>
          <a:p>
            <a:endParaRPr lang="en-GB" dirty="0"/>
          </a:p>
        </p:txBody>
      </p:sp>
      <p:graphicFrame>
        <p:nvGraphicFramePr>
          <p:cNvPr id="35842" name="Object 2"/>
          <p:cNvGraphicFramePr>
            <a:graphicFrameLocks noChangeAspect="1"/>
          </p:cNvGraphicFramePr>
          <p:nvPr/>
        </p:nvGraphicFramePr>
        <p:xfrm>
          <a:off x="3419872" y="1412776"/>
          <a:ext cx="5552678" cy="3668511"/>
        </p:xfrm>
        <a:graphic>
          <a:graphicData uri="http://schemas.openxmlformats.org/presentationml/2006/ole">
            <p:oleObj spid="_x0000_s35842" name="Equation" r:id="rId7" imgW="5651280" imgH="3733560" progId="Equation.DSMT4">
              <p:embed/>
            </p:oleObj>
          </a:graphicData>
        </a:graphic>
      </p:graphicFrame>
      <p:sp>
        <p:nvSpPr>
          <p:cNvPr id="10" name="TextBox 9"/>
          <p:cNvSpPr txBox="1"/>
          <p:nvPr/>
        </p:nvSpPr>
        <p:spPr>
          <a:xfrm>
            <a:off x="3851920" y="5085184"/>
            <a:ext cx="5305170" cy="646331"/>
          </a:xfrm>
          <a:prstGeom prst="rect">
            <a:avLst/>
          </a:prstGeom>
          <a:noFill/>
        </p:spPr>
        <p:txBody>
          <a:bodyPr wrap="square" rtlCol="0">
            <a:spAutoFit/>
          </a:bodyPr>
          <a:lstStyle/>
          <a:p>
            <a:r>
              <a:rPr lang="en-GB" b="1" dirty="0" smtClean="0"/>
              <a:t>Benefit equation:</a:t>
            </a:r>
          </a:p>
          <a:p>
            <a:r>
              <a:rPr lang="el-GR" b="1" dirty="0" smtClean="0"/>
              <a:t>Δ</a:t>
            </a:r>
            <a:r>
              <a:rPr lang="en-GB" b="1" dirty="0" smtClean="0"/>
              <a:t>(Deadweight loss +cost)=</a:t>
            </a:r>
            <a:r>
              <a:rPr lang="el-GR" b="1" dirty="0" smtClean="0"/>
              <a:t>Δ</a:t>
            </a:r>
            <a:r>
              <a:rPr lang="en-GB" b="1" dirty="0" smtClean="0"/>
              <a:t>(Consumer surplus + rent)</a:t>
            </a:r>
            <a:endParaRPr lang="en-GB"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46332"/>
            <a:chOff x="0" y="0"/>
            <a:chExt cx="9144000" cy="646332"/>
          </a:xfrm>
        </p:grpSpPr>
        <p:grpSp>
          <p:nvGrpSpPr>
            <p:cNvPr id="3" name="Group 1"/>
            <p:cNvGrpSpPr/>
            <p:nvPr/>
          </p:nvGrpSpPr>
          <p:grpSpPr>
            <a:xfrm>
              <a:off x="0" y="0"/>
              <a:ext cx="9144000" cy="549275"/>
              <a:chOff x="0" y="0"/>
              <a:chExt cx="9144000" cy="549275"/>
            </a:xfrm>
          </p:grpSpPr>
          <p:pic>
            <p:nvPicPr>
              <p:cNvPr id="5" name="Picture 15" descr="DarkPurple90"/>
              <p:cNvPicPr>
                <a:picLocks noChangeAspect="1" noChangeArrowheads="1"/>
              </p:cNvPicPr>
              <p:nvPr/>
            </p:nvPicPr>
            <p:blipFill>
              <a:blip r:embed="rId3" cstate="print"/>
              <a:srcRect/>
              <a:stretch>
                <a:fillRect/>
              </a:stretch>
            </p:blipFill>
            <p:spPr bwMode="auto">
              <a:xfrm>
                <a:off x="0" y="0"/>
                <a:ext cx="9144000" cy="549275"/>
              </a:xfrm>
              <a:prstGeom prst="rect">
                <a:avLst/>
              </a:prstGeom>
              <a:noFill/>
              <a:ln w="9525">
                <a:noFill/>
                <a:miter lim="800000"/>
                <a:headEnd/>
                <a:tailEnd/>
              </a:ln>
            </p:spPr>
          </p:pic>
          <p:pic>
            <p:nvPicPr>
              <p:cNvPr id="6" name="Picture 5" descr="CASA_logo__whiteRGB.png"/>
              <p:cNvPicPr>
                <a:picLocks noChangeAspect="1"/>
              </p:cNvPicPr>
              <p:nvPr/>
            </p:nvPicPr>
            <p:blipFill>
              <a:blip r:embed="rId4" cstate="print"/>
              <a:srcRect/>
              <a:stretch>
                <a:fillRect/>
              </a:stretch>
            </p:blipFill>
            <p:spPr bwMode="auto">
              <a:xfrm>
                <a:off x="0" y="37817"/>
                <a:ext cx="393674" cy="471222"/>
              </a:xfrm>
              <a:prstGeom prst="rect">
                <a:avLst/>
              </a:prstGeom>
              <a:noFill/>
              <a:ln w="9525">
                <a:noFill/>
                <a:miter lim="800000"/>
                <a:headEnd/>
                <a:tailEnd/>
              </a:ln>
            </p:spPr>
          </p:pic>
        </p:grpSp>
        <p:sp>
          <p:nvSpPr>
            <p:cNvPr id="4"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sp>
        <p:nvSpPr>
          <p:cNvPr id="9" name="TextBox 8"/>
          <p:cNvSpPr txBox="1"/>
          <p:nvPr/>
        </p:nvSpPr>
        <p:spPr>
          <a:xfrm>
            <a:off x="827584" y="908720"/>
            <a:ext cx="7228261" cy="461665"/>
          </a:xfrm>
          <a:prstGeom prst="rect">
            <a:avLst/>
          </a:prstGeom>
          <a:noFill/>
        </p:spPr>
        <p:txBody>
          <a:bodyPr wrap="none" rtlCol="0">
            <a:spAutoFit/>
          </a:bodyPr>
          <a:lstStyle/>
          <a:p>
            <a:r>
              <a:rPr lang="en-GB" sz="2400" b="1" dirty="0" smtClean="0"/>
              <a:t>Imperfect Competition and Consumer Deadweight Loss</a:t>
            </a:r>
            <a:endParaRPr lang="en-GB" sz="2400" b="1" dirty="0"/>
          </a:p>
        </p:txBody>
      </p:sp>
      <p:pic>
        <p:nvPicPr>
          <p:cNvPr id="10" name="Picture 9" descr="dwlGeneralDiag.tif"/>
          <p:cNvPicPr>
            <a:picLocks noChangeAspect="1"/>
          </p:cNvPicPr>
          <p:nvPr/>
        </p:nvPicPr>
        <p:blipFill>
          <a:blip r:embed="rId5" cstate="print"/>
          <a:stretch>
            <a:fillRect/>
          </a:stretch>
        </p:blipFill>
        <p:spPr>
          <a:xfrm>
            <a:off x="2123728" y="1484784"/>
            <a:ext cx="4692472" cy="5242161"/>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9144000" cy="646332"/>
            <a:chOff x="0" y="0"/>
            <a:chExt cx="9144000" cy="646332"/>
          </a:xfrm>
        </p:grpSpPr>
        <p:grpSp>
          <p:nvGrpSpPr>
            <p:cNvPr id="4" name="Group 1"/>
            <p:cNvGrpSpPr/>
            <p:nvPr/>
          </p:nvGrpSpPr>
          <p:grpSpPr>
            <a:xfrm>
              <a:off x="0" y="0"/>
              <a:ext cx="9144000" cy="549275"/>
              <a:chOff x="0" y="0"/>
              <a:chExt cx="9144000" cy="549275"/>
            </a:xfrm>
          </p:grpSpPr>
          <p:pic>
            <p:nvPicPr>
              <p:cNvPr id="6" name="Picture 15" descr="DarkPurple90"/>
              <p:cNvPicPr>
                <a:picLocks noChangeAspect="1" noChangeArrowheads="1"/>
              </p:cNvPicPr>
              <p:nvPr/>
            </p:nvPicPr>
            <p:blipFill>
              <a:blip r:embed="rId4" cstate="print"/>
              <a:srcRect/>
              <a:stretch>
                <a:fillRect/>
              </a:stretch>
            </p:blipFill>
            <p:spPr bwMode="auto">
              <a:xfrm>
                <a:off x="0" y="0"/>
                <a:ext cx="9144000" cy="549275"/>
              </a:xfrm>
              <a:prstGeom prst="rect">
                <a:avLst/>
              </a:prstGeom>
              <a:noFill/>
              <a:ln w="9525">
                <a:noFill/>
                <a:miter lim="800000"/>
                <a:headEnd/>
                <a:tailEnd/>
              </a:ln>
            </p:spPr>
          </p:pic>
          <p:pic>
            <p:nvPicPr>
              <p:cNvPr id="7" name="Picture 6" descr="CASA_logo__whiteRGB.png"/>
              <p:cNvPicPr>
                <a:picLocks noChangeAspect="1"/>
              </p:cNvPicPr>
              <p:nvPr/>
            </p:nvPicPr>
            <p:blipFill>
              <a:blip r:embed="rId5" cstate="print"/>
              <a:srcRect/>
              <a:stretch>
                <a:fillRect/>
              </a:stretch>
            </p:blipFill>
            <p:spPr bwMode="auto">
              <a:xfrm>
                <a:off x="0" y="37817"/>
                <a:ext cx="393674" cy="471222"/>
              </a:xfrm>
              <a:prstGeom prst="rect">
                <a:avLst/>
              </a:prstGeom>
              <a:noFill/>
              <a:ln w="9525">
                <a:noFill/>
                <a:miter lim="800000"/>
                <a:headEnd/>
                <a:tailEnd/>
              </a:ln>
            </p:spPr>
          </p:pic>
        </p:grpSp>
        <p:sp>
          <p:nvSpPr>
            <p:cNvPr id="5"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graphicFrame>
        <p:nvGraphicFramePr>
          <p:cNvPr id="23" name="Table 22"/>
          <p:cNvGraphicFramePr>
            <a:graphicFrameLocks noGrp="1"/>
          </p:cNvGraphicFramePr>
          <p:nvPr/>
        </p:nvGraphicFramePr>
        <p:xfrm>
          <a:off x="1331640" y="1844824"/>
          <a:ext cx="6288360" cy="4680521"/>
        </p:xfrm>
        <a:graphic>
          <a:graphicData uri="http://schemas.openxmlformats.org/drawingml/2006/table">
            <a:tbl>
              <a:tblPr/>
              <a:tblGrid>
                <a:gridCol w="636116"/>
                <a:gridCol w="1967279"/>
                <a:gridCol w="1883503"/>
                <a:gridCol w="1801462"/>
              </a:tblGrid>
              <a:tr h="857025">
                <a:tc>
                  <a:txBody>
                    <a:bodyPr/>
                    <a:lstStyle/>
                    <a:p>
                      <a:pPr>
                        <a:lnSpc>
                          <a:spcPct val="115000"/>
                        </a:lnSpc>
                        <a:spcAft>
                          <a:spcPts val="0"/>
                        </a:spcAft>
                      </a:pPr>
                      <a:endParaRPr lang="en-US" sz="1200" dirty="0">
                        <a:latin typeface="Garamond"/>
                        <a:ea typeface="Garamond"/>
                        <a:cs typeface="Times New Roman"/>
                      </a:endParaRPr>
                    </a:p>
                  </a:txBody>
                  <a:tcPr marL="60490" marR="60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US" sz="1100" b="1" dirty="0" smtClean="0">
                        <a:latin typeface="Arial"/>
                        <a:ea typeface="Garamond"/>
                        <a:cs typeface="Times New Roman"/>
                      </a:endParaRPr>
                    </a:p>
                    <a:p>
                      <a:pPr algn="ctr">
                        <a:lnSpc>
                          <a:spcPct val="115000"/>
                        </a:lnSpc>
                        <a:spcAft>
                          <a:spcPts val="0"/>
                        </a:spcAft>
                      </a:pPr>
                      <a:endParaRPr lang="en-US" sz="1100" b="1" dirty="0" smtClean="0">
                        <a:latin typeface="Arial"/>
                        <a:ea typeface="Garamond"/>
                        <a:cs typeface="Times New Roman"/>
                      </a:endParaRPr>
                    </a:p>
                    <a:p>
                      <a:pPr algn="ctr">
                        <a:lnSpc>
                          <a:spcPct val="115000"/>
                        </a:lnSpc>
                        <a:spcAft>
                          <a:spcPts val="0"/>
                        </a:spcAft>
                      </a:pPr>
                      <a:r>
                        <a:rPr lang="en-US" sz="1100" b="1" dirty="0" smtClean="0">
                          <a:latin typeface="Arial"/>
                          <a:ea typeface="Garamond"/>
                          <a:cs typeface="Times New Roman"/>
                        </a:rPr>
                        <a:t>{</a:t>
                      </a:r>
                      <a:r>
                        <a:rPr lang="en-US" sz="1100" b="1" dirty="0" err="1">
                          <a:latin typeface="Arial"/>
                          <a:ea typeface="Garamond"/>
                          <a:cs typeface="Times New Roman"/>
                        </a:rPr>
                        <a:t>t</a:t>
                      </a:r>
                      <a:r>
                        <a:rPr lang="en-US" sz="1100" b="1" baseline="-25000" dirty="0" err="1">
                          <a:latin typeface="Arial"/>
                          <a:ea typeface="Garamond"/>
                          <a:cs typeface="Times New Roman"/>
                        </a:rPr>
                        <a:t>ij</a:t>
                      </a:r>
                      <a:r>
                        <a:rPr lang="en-US" sz="1100" b="1" baseline="30000" dirty="0" err="1">
                          <a:latin typeface="Arial"/>
                          <a:ea typeface="Garamond"/>
                          <a:cs typeface="Times New Roman"/>
                        </a:rPr>
                        <a:t>1</a:t>
                      </a:r>
                      <a:r>
                        <a:rPr lang="en-US" sz="1100" b="1" dirty="0">
                          <a:latin typeface="Arial"/>
                          <a:ea typeface="Garamond"/>
                          <a:cs typeface="Times New Roman"/>
                        </a:rPr>
                        <a:t> ,</a:t>
                      </a:r>
                      <a:r>
                        <a:rPr lang="en-US" sz="1100" b="1" baseline="30000" dirty="0">
                          <a:latin typeface="Arial"/>
                          <a:ea typeface="Garamond"/>
                          <a:cs typeface="Times New Roman"/>
                        </a:rPr>
                        <a:t> </a:t>
                      </a:r>
                      <a:r>
                        <a:rPr lang="en-US" sz="1100" b="1" dirty="0">
                          <a:latin typeface="Arial"/>
                          <a:ea typeface="Garamond"/>
                          <a:cs typeface="Times New Roman"/>
                        </a:rPr>
                        <a:t> </a:t>
                      </a:r>
                      <a:r>
                        <a:rPr lang="en-US" sz="1100" b="1" dirty="0" err="1">
                          <a:latin typeface="Arial"/>
                          <a:ea typeface="Garamond"/>
                          <a:cs typeface="Times New Roman"/>
                        </a:rPr>
                        <a:t>t</a:t>
                      </a:r>
                      <a:r>
                        <a:rPr lang="en-US" sz="1100" b="1" baseline="-25000" dirty="0" err="1">
                          <a:latin typeface="Arial"/>
                          <a:ea typeface="Garamond"/>
                          <a:cs typeface="Times New Roman"/>
                        </a:rPr>
                        <a:t>ij</a:t>
                      </a:r>
                      <a:r>
                        <a:rPr lang="en-US" sz="1100" b="1" baseline="30000" dirty="0" err="1">
                          <a:latin typeface="Arial"/>
                          <a:ea typeface="Garamond"/>
                          <a:cs typeface="Times New Roman"/>
                        </a:rPr>
                        <a:t>2</a:t>
                      </a:r>
                      <a:r>
                        <a:rPr lang="en-US" sz="1100" b="1" baseline="30000" dirty="0">
                          <a:latin typeface="Arial"/>
                          <a:ea typeface="Garamond"/>
                          <a:cs typeface="Times New Roman"/>
                        </a:rPr>
                        <a:t> </a:t>
                      </a:r>
                      <a:r>
                        <a:rPr lang="en-US" sz="1100" b="1" dirty="0">
                          <a:latin typeface="Arial"/>
                          <a:ea typeface="Garamond"/>
                          <a:cs typeface="Times New Roman"/>
                        </a:rPr>
                        <a:t> } &gt; </a:t>
                      </a:r>
                      <a:r>
                        <a:rPr lang="en-US" sz="1100" b="1" dirty="0" err="1">
                          <a:latin typeface="Arial"/>
                          <a:ea typeface="Garamond"/>
                          <a:cs typeface="Times New Roman"/>
                        </a:rPr>
                        <a:t>t</a:t>
                      </a:r>
                      <a:r>
                        <a:rPr lang="en-US" sz="1100" b="1" baseline="-25000" dirty="0" err="1">
                          <a:latin typeface="Arial"/>
                          <a:ea typeface="Garamond"/>
                          <a:cs typeface="Times New Roman"/>
                        </a:rPr>
                        <a:t>s</a:t>
                      </a:r>
                      <a:endParaRPr lang="en-GB" sz="1200" dirty="0">
                        <a:latin typeface="Garamond"/>
                        <a:ea typeface="Garamond"/>
                        <a:cs typeface="Times New Roman"/>
                      </a:endParaRPr>
                    </a:p>
                  </a:txBody>
                  <a:tcPr marL="60490" marR="60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US" sz="1100" b="1" dirty="0" smtClean="0">
                        <a:latin typeface="Arial"/>
                        <a:ea typeface="Garamond"/>
                        <a:cs typeface="Times New Roman"/>
                      </a:endParaRPr>
                    </a:p>
                    <a:p>
                      <a:pPr algn="ctr">
                        <a:lnSpc>
                          <a:spcPct val="115000"/>
                        </a:lnSpc>
                        <a:spcAft>
                          <a:spcPts val="0"/>
                        </a:spcAft>
                      </a:pPr>
                      <a:endParaRPr lang="en-US" sz="1100" b="1" dirty="0" smtClean="0">
                        <a:latin typeface="Arial"/>
                        <a:ea typeface="Garamond"/>
                        <a:cs typeface="Times New Roman"/>
                      </a:endParaRPr>
                    </a:p>
                    <a:p>
                      <a:pPr algn="ctr">
                        <a:lnSpc>
                          <a:spcPct val="115000"/>
                        </a:lnSpc>
                        <a:spcAft>
                          <a:spcPts val="0"/>
                        </a:spcAft>
                      </a:pPr>
                      <a:r>
                        <a:rPr lang="en-US" sz="1100" b="1" dirty="0" err="1" smtClean="0">
                          <a:latin typeface="Arial"/>
                          <a:ea typeface="Garamond"/>
                          <a:cs typeface="Times New Roman"/>
                        </a:rPr>
                        <a:t>t</a:t>
                      </a:r>
                      <a:r>
                        <a:rPr lang="en-US" sz="1100" b="1" baseline="-25000" dirty="0" err="1" smtClean="0">
                          <a:latin typeface="Arial"/>
                          <a:ea typeface="Garamond"/>
                          <a:cs typeface="Times New Roman"/>
                        </a:rPr>
                        <a:t>s</a:t>
                      </a:r>
                      <a:r>
                        <a:rPr lang="en-US" sz="1100" b="1" baseline="-25000" dirty="0" smtClean="0">
                          <a:latin typeface="Arial"/>
                          <a:ea typeface="Garamond"/>
                          <a:cs typeface="Times New Roman"/>
                        </a:rPr>
                        <a:t> </a:t>
                      </a:r>
                      <a:r>
                        <a:rPr lang="en-US" sz="900" b="1" dirty="0">
                          <a:latin typeface="Arial"/>
                          <a:ea typeface="Garamond"/>
                          <a:cs typeface="Times New Roman"/>
                        </a:rPr>
                        <a:t>between</a:t>
                      </a:r>
                      <a:r>
                        <a:rPr lang="en-US" sz="1100" b="1" baseline="-25000" dirty="0">
                          <a:latin typeface="Arial"/>
                          <a:ea typeface="Garamond"/>
                          <a:cs typeface="Times New Roman"/>
                        </a:rPr>
                        <a:t> </a:t>
                      </a:r>
                      <a:r>
                        <a:rPr lang="en-US" sz="1100" b="1" dirty="0">
                          <a:latin typeface="Arial"/>
                          <a:ea typeface="Garamond"/>
                          <a:cs typeface="Times New Roman"/>
                        </a:rPr>
                        <a:t>{</a:t>
                      </a:r>
                      <a:r>
                        <a:rPr lang="en-US" sz="1100" b="1" dirty="0" err="1">
                          <a:latin typeface="Arial"/>
                          <a:ea typeface="Garamond"/>
                          <a:cs typeface="Times New Roman"/>
                        </a:rPr>
                        <a:t>t</a:t>
                      </a:r>
                      <a:r>
                        <a:rPr lang="en-US" sz="1100" b="1" baseline="-25000" dirty="0" err="1">
                          <a:latin typeface="Arial"/>
                          <a:ea typeface="Garamond"/>
                          <a:cs typeface="Times New Roman"/>
                        </a:rPr>
                        <a:t>ij</a:t>
                      </a:r>
                      <a:r>
                        <a:rPr lang="en-US" sz="1100" b="1" baseline="30000" dirty="0" err="1">
                          <a:latin typeface="Arial"/>
                          <a:ea typeface="Garamond"/>
                          <a:cs typeface="Times New Roman"/>
                        </a:rPr>
                        <a:t>1</a:t>
                      </a:r>
                      <a:r>
                        <a:rPr lang="en-US" sz="1100" b="1" dirty="0">
                          <a:latin typeface="Arial"/>
                          <a:ea typeface="Garamond"/>
                          <a:cs typeface="Times New Roman"/>
                        </a:rPr>
                        <a:t> ,</a:t>
                      </a:r>
                      <a:r>
                        <a:rPr lang="en-US" sz="1100" b="1" baseline="30000" dirty="0">
                          <a:latin typeface="Arial"/>
                          <a:ea typeface="Garamond"/>
                          <a:cs typeface="Times New Roman"/>
                        </a:rPr>
                        <a:t> </a:t>
                      </a:r>
                      <a:r>
                        <a:rPr lang="en-US" sz="1100" b="1" dirty="0">
                          <a:latin typeface="Arial"/>
                          <a:ea typeface="Garamond"/>
                          <a:cs typeface="Times New Roman"/>
                        </a:rPr>
                        <a:t> </a:t>
                      </a:r>
                      <a:r>
                        <a:rPr lang="en-US" sz="1100" b="1" dirty="0" err="1">
                          <a:latin typeface="Arial"/>
                          <a:ea typeface="Garamond"/>
                          <a:cs typeface="Times New Roman"/>
                        </a:rPr>
                        <a:t>t</a:t>
                      </a:r>
                      <a:r>
                        <a:rPr lang="en-US" sz="1100" b="1" baseline="-25000" dirty="0" err="1">
                          <a:latin typeface="Arial"/>
                          <a:ea typeface="Garamond"/>
                          <a:cs typeface="Times New Roman"/>
                        </a:rPr>
                        <a:t>ij</a:t>
                      </a:r>
                      <a:r>
                        <a:rPr lang="en-US" sz="1100" b="1" baseline="30000" dirty="0" err="1">
                          <a:latin typeface="Arial"/>
                          <a:ea typeface="Garamond"/>
                          <a:cs typeface="Times New Roman"/>
                        </a:rPr>
                        <a:t>2</a:t>
                      </a:r>
                      <a:r>
                        <a:rPr lang="en-US" sz="1100" b="1" baseline="30000" dirty="0">
                          <a:latin typeface="Arial"/>
                          <a:ea typeface="Garamond"/>
                          <a:cs typeface="Times New Roman"/>
                        </a:rPr>
                        <a:t> </a:t>
                      </a:r>
                      <a:r>
                        <a:rPr lang="en-US" sz="1100" b="1" dirty="0">
                          <a:latin typeface="Arial"/>
                          <a:ea typeface="Garamond"/>
                          <a:cs typeface="Times New Roman"/>
                        </a:rPr>
                        <a:t> }</a:t>
                      </a:r>
                      <a:endParaRPr lang="en-GB" sz="1200" dirty="0">
                        <a:latin typeface="Garamond"/>
                        <a:ea typeface="Garamond"/>
                        <a:cs typeface="Times New Roman"/>
                      </a:endParaRPr>
                    </a:p>
                  </a:txBody>
                  <a:tcPr marL="60490" marR="60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n-US" sz="1100" b="1" dirty="0" smtClean="0">
                        <a:latin typeface="Arial"/>
                        <a:ea typeface="Garamond"/>
                        <a:cs typeface="Times New Roman"/>
                      </a:endParaRPr>
                    </a:p>
                    <a:p>
                      <a:pPr algn="ctr">
                        <a:lnSpc>
                          <a:spcPct val="115000"/>
                        </a:lnSpc>
                        <a:spcAft>
                          <a:spcPts val="0"/>
                        </a:spcAft>
                      </a:pPr>
                      <a:endParaRPr lang="en-US" sz="1100" b="1" dirty="0" smtClean="0">
                        <a:latin typeface="Arial"/>
                        <a:ea typeface="Garamond"/>
                        <a:cs typeface="Times New Roman"/>
                      </a:endParaRPr>
                    </a:p>
                    <a:p>
                      <a:pPr algn="ctr">
                        <a:lnSpc>
                          <a:spcPct val="115000"/>
                        </a:lnSpc>
                        <a:spcAft>
                          <a:spcPts val="0"/>
                        </a:spcAft>
                      </a:pPr>
                      <a:r>
                        <a:rPr lang="en-US" sz="1100" b="1" dirty="0" smtClean="0">
                          <a:latin typeface="Arial"/>
                          <a:ea typeface="Garamond"/>
                          <a:cs typeface="Times New Roman"/>
                        </a:rPr>
                        <a:t>{</a:t>
                      </a:r>
                      <a:r>
                        <a:rPr lang="en-US" sz="1100" b="1" dirty="0" err="1">
                          <a:latin typeface="Arial"/>
                          <a:ea typeface="Garamond"/>
                          <a:cs typeface="Times New Roman"/>
                        </a:rPr>
                        <a:t>t</a:t>
                      </a:r>
                      <a:r>
                        <a:rPr lang="en-US" sz="1100" b="1" baseline="-25000" dirty="0" err="1">
                          <a:latin typeface="Arial"/>
                          <a:ea typeface="Garamond"/>
                          <a:cs typeface="Times New Roman"/>
                        </a:rPr>
                        <a:t>ij</a:t>
                      </a:r>
                      <a:r>
                        <a:rPr lang="en-US" sz="1100" b="1" baseline="30000" dirty="0" err="1">
                          <a:latin typeface="Arial"/>
                          <a:ea typeface="Garamond"/>
                          <a:cs typeface="Times New Roman"/>
                        </a:rPr>
                        <a:t>1</a:t>
                      </a:r>
                      <a:r>
                        <a:rPr lang="en-US" sz="1100" b="1" dirty="0">
                          <a:latin typeface="Arial"/>
                          <a:ea typeface="Garamond"/>
                          <a:cs typeface="Times New Roman"/>
                        </a:rPr>
                        <a:t> ,</a:t>
                      </a:r>
                      <a:r>
                        <a:rPr lang="en-US" sz="1100" b="1" baseline="30000" dirty="0">
                          <a:latin typeface="Arial"/>
                          <a:ea typeface="Garamond"/>
                          <a:cs typeface="Times New Roman"/>
                        </a:rPr>
                        <a:t> </a:t>
                      </a:r>
                      <a:r>
                        <a:rPr lang="en-US" sz="1100" b="1" dirty="0">
                          <a:latin typeface="Arial"/>
                          <a:ea typeface="Garamond"/>
                          <a:cs typeface="Times New Roman"/>
                        </a:rPr>
                        <a:t> </a:t>
                      </a:r>
                      <a:r>
                        <a:rPr lang="en-US" sz="1100" b="1" dirty="0" err="1">
                          <a:latin typeface="Arial"/>
                          <a:ea typeface="Garamond"/>
                          <a:cs typeface="Times New Roman"/>
                        </a:rPr>
                        <a:t>t</a:t>
                      </a:r>
                      <a:r>
                        <a:rPr lang="en-US" sz="1100" b="1" baseline="-25000" dirty="0" err="1">
                          <a:latin typeface="Arial"/>
                          <a:ea typeface="Garamond"/>
                          <a:cs typeface="Times New Roman"/>
                        </a:rPr>
                        <a:t>ij</a:t>
                      </a:r>
                      <a:r>
                        <a:rPr lang="en-US" sz="1100" b="1" baseline="30000" dirty="0" err="1">
                          <a:latin typeface="Arial"/>
                          <a:ea typeface="Garamond"/>
                          <a:cs typeface="Times New Roman"/>
                        </a:rPr>
                        <a:t>2</a:t>
                      </a:r>
                      <a:r>
                        <a:rPr lang="en-US" sz="1100" b="1" baseline="30000" dirty="0">
                          <a:latin typeface="Arial"/>
                          <a:ea typeface="Garamond"/>
                          <a:cs typeface="Times New Roman"/>
                        </a:rPr>
                        <a:t> </a:t>
                      </a:r>
                      <a:r>
                        <a:rPr lang="en-US" sz="1100" b="1" dirty="0">
                          <a:latin typeface="Arial"/>
                          <a:ea typeface="Garamond"/>
                          <a:cs typeface="Times New Roman"/>
                        </a:rPr>
                        <a:t> } &lt; </a:t>
                      </a:r>
                      <a:r>
                        <a:rPr lang="en-US" sz="1100" b="1" dirty="0" err="1">
                          <a:latin typeface="Arial"/>
                          <a:ea typeface="Garamond"/>
                          <a:cs typeface="Times New Roman"/>
                        </a:rPr>
                        <a:t>t</a:t>
                      </a:r>
                      <a:r>
                        <a:rPr lang="en-US" sz="1100" b="1" baseline="-25000" dirty="0" err="1">
                          <a:latin typeface="Arial"/>
                          <a:ea typeface="Garamond"/>
                          <a:cs typeface="Times New Roman"/>
                        </a:rPr>
                        <a:t>s</a:t>
                      </a:r>
                      <a:endParaRPr lang="en-GB" sz="1200" dirty="0">
                        <a:latin typeface="Garamond"/>
                        <a:ea typeface="Garamond"/>
                        <a:cs typeface="Times New Roman"/>
                      </a:endParaRPr>
                    </a:p>
                  </a:txBody>
                  <a:tcPr marL="60490" marR="60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11748">
                <a:tc>
                  <a:txBody>
                    <a:bodyPr/>
                    <a:lstStyle/>
                    <a:p>
                      <a:pPr>
                        <a:lnSpc>
                          <a:spcPct val="115000"/>
                        </a:lnSpc>
                        <a:spcAft>
                          <a:spcPts val="0"/>
                        </a:spcAft>
                      </a:pPr>
                      <a:endParaRPr lang="en-US" sz="1100" dirty="0">
                        <a:latin typeface="Arial"/>
                        <a:ea typeface="Garamond"/>
                        <a:cs typeface="Times New Roman"/>
                      </a:endParaRPr>
                    </a:p>
                    <a:p>
                      <a:pPr>
                        <a:lnSpc>
                          <a:spcPct val="115000"/>
                        </a:lnSpc>
                        <a:spcAft>
                          <a:spcPts val="0"/>
                        </a:spcAft>
                      </a:pPr>
                      <a:endParaRPr lang="en-US" sz="1100" b="1" dirty="0" smtClean="0">
                        <a:latin typeface="Arial"/>
                        <a:ea typeface="Garamond"/>
                        <a:cs typeface="Times New Roman"/>
                      </a:endParaRPr>
                    </a:p>
                    <a:p>
                      <a:pPr>
                        <a:lnSpc>
                          <a:spcPct val="115000"/>
                        </a:lnSpc>
                        <a:spcAft>
                          <a:spcPts val="0"/>
                        </a:spcAft>
                      </a:pPr>
                      <a:endParaRPr lang="en-US" sz="1100" b="1" dirty="0" smtClean="0">
                        <a:latin typeface="Arial"/>
                        <a:ea typeface="Garamond"/>
                        <a:cs typeface="Times New Roman"/>
                      </a:endParaRPr>
                    </a:p>
                    <a:p>
                      <a:pPr>
                        <a:lnSpc>
                          <a:spcPct val="115000"/>
                        </a:lnSpc>
                        <a:spcAft>
                          <a:spcPts val="0"/>
                        </a:spcAft>
                      </a:pPr>
                      <a:endParaRPr lang="en-US" sz="1100" b="1" dirty="0" smtClean="0">
                        <a:latin typeface="Arial"/>
                        <a:ea typeface="Garamond"/>
                        <a:cs typeface="Times New Roman"/>
                      </a:endParaRPr>
                    </a:p>
                    <a:p>
                      <a:pPr>
                        <a:lnSpc>
                          <a:spcPct val="115000"/>
                        </a:lnSpc>
                        <a:spcAft>
                          <a:spcPts val="0"/>
                        </a:spcAft>
                      </a:pPr>
                      <a:endParaRPr lang="en-US" sz="1100" b="1" dirty="0" smtClean="0">
                        <a:latin typeface="Arial"/>
                        <a:ea typeface="Garamond"/>
                        <a:cs typeface="Times New Roman"/>
                      </a:endParaRPr>
                    </a:p>
                    <a:p>
                      <a:pPr>
                        <a:lnSpc>
                          <a:spcPct val="115000"/>
                        </a:lnSpc>
                        <a:spcAft>
                          <a:spcPts val="0"/>
                        </a:spcAft>
                      </a:pPr>
                      <a:r>
                        <a:rPr lang="en-US" sz="1100" b="1" dirty="0" err="1" smtClean="0">
                          <a:latin typeface="Arial"/>
                          <a:ea typeface="Garamond"/>
                          <a:cs typeface="Times New Roman"/>
                        </a:rPr>
                        <a:t>t</a:t>
                      </a:r>
                      <a:r>
                        <a:rPr lang="en-US" sz="1100" b="1" baseline="-25000" dirty="0" err="1" smtClean="0">
                          <a:latin typeface="Arial"/>
                          <a:ea typeface="Garamond"/>
                          <a:cs typeface="Times New Roman"/>
                        </a:rPr>
                        <a:t>ij</a:t>
                      </a:r>
                      <a:r>
                        <a:rPr lang="en-US" sz="1100" b="1" baseline="30000" dirty="0" err="1" smtClean="0">
                          <a:latin typeface="Arial"/>
                          <a:ea typeface="Garamond"/>
                          <a:cs typeface="Times New Roman"/>
                        </a:rPr>
                        <a:t>1</a:t>
                      </a:r>
                      <a:r>
                        <a:rPr lang="en-US" sz="1100" b="1" baseline="30000" dirty="0" smtClean="0">
                          <a:latin typeface="Arial"/>
                          <a:ea typeface="Garamond"/>
                          <a:cs typeface="Times New Roman"/>
                        </a:rPr>
                        <a:t> </a:t>
                      </a:r>
                      <a:r>
                        <a:rPr lang="en-US" sz="1100" b="1" dirty="0">
                          <a:latin typeface="Arial"/>
                          <a:ea typeface="Garamond"/>
                          <a:cs typeface="Times New Roman"/>
                        </a:rPr>
                        <a:t>&gt; </a:t>
                      </a:r>
                      <a:r>
                        <a:rPr lang="en-US" sz="1100" b="1" dirty="0" err="1">
                          <a:latin typeface="Arial"/>
                          <a:ea typeface="Garamond"/>
                          <a:cs typeface="Times New Roman"/>
                        </a:rPr>
                        <a:t>t</a:t>
                      </a:r>
                      <a:r>
                        <a:rPr lang="en-US" sz="1100" b="1" baseline="-25000" dirty="0" err="1">
                          <a:latin typeface="Arial"/>
                          <a:ea typeface="Garamond"/>
                          <a:cs typeface="Times New Roman"/>
                        </a:rPr>
                        <a:t>ij</a:t>
                      </a:r>
                      <a:r>
                        <a:rPr lang="en-US" sz="1100" b="1" baseline="30000" dirty="0" err="1">
                          <a:latin typeface="Arial"/>
                          <a:ea typeface="Garamond"/>
                          <a:cs typeface="Times New Roman"/>
                        </a:rPr>
                        <a:t>2</a:t>
                      </a:r>
                      <a:endParaRPr lang="en-GB" sz="1200" dirty="0">
                        <a:latin typeface="Garamond"/>
                        <a:ea typeface="Garamond"/>
                        <a:cs typeface="Times New Roman"/>
                      </a:endParaRPr>
                    </a:p>
                  </a:txBody>
                  <a:tcPr marL="60490" marR="60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200">
                        <a:latin typeface="Garamond"/>
                        <a:ea typeface="Garamond"/>
                        <a:cs typeface="Times New Roman"/>
                      </a:endParaRPr>
                    </a:p>
                  </a:txBody>
                  <a:tcPr marL="60490" marR="60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200">
                        <a:latin typeface="Garamond"/>
                        <a:ea typeface="Garamond"/>
                        <a:cs typeface="Times New Roman"/>
                      </a:endParaRPr>
                    </a:p>
                  </a:txBody>
                  <a:tcPr marL="60490" marR="60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200" dirty="0">
                        <a:latin typeface="Garamond"/>
                        <a:ea typeface="Garamond"/>
                        <a:cs typeface="Times New Roman"/>
                      </a:endParaRPr>
                    </a:p>
                  </a:txBody>
                  <a:tcPr marL="60490" marR="60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11748">
                <a:tc>
                  <a:txBody>
                    <a:bodyPr/>
                    <a:lstStyle/>
                    <a:p>
                      <a:pPr>
                        <a:lnSpc>
                          <a:spcPct val="115000"/>
                        </a:lnSpc>
                        <a:spcAft>
                          <a:spcPts val="0"/>
                        </a:spcAft>
                      </a:pPr>
                      <a:endParaRPr lang="en-US" sz="1100" dirty="0">
                        <a:latin typeface="Arial"/>
                        <a:ea typeface="Garamond"/>
                        <a:cs typeface="Times New Roman"/>
                      </a:endParaRPr>
                    </a:p>
                    <a:p>
                      <a:pPr>
                        <a:lnSpc>
                          <a:spcPct val="115000"/>
                        </a:lnSpc>
                        <a:spcAft>
                          <a:spcPts val="0"/>
                        </a:spcAft>
                      </a:pPr>
                      <a:endParaRPr lang="en-US" sz="1100" b="1" dirty="0" smtClean="0">
                        <a:latin typeface="Arial"/>
                        <a:ea typeface="Garamond"/>
                        <a:cs typeface="Times New Roman"/>
                      </a:endParaRPr>
                    </a:p>
                    <a:p>
                      <a:pPr>
                        <a:lnSpc>
                          <a:spcPct val="115000"/>
                        </a:lnSpc>
                        <a:spcAft>
                          <a:spcPts val="0"/>
                        </a:spcAft>
                      </a:pPr>
                      <a:endParaRPr lang="en-US" sz="1100" b="1" dirty="0" smtClean="0">
                        <a:latin typeface="Arial"/>
                        <a:ea typeface="Garamond"/>
                        <a:cs typeface="Times New Roman"/>
                      </a:endParaRPr>
                    </a:p>
                    <a:p>
                      <a:pPr>
                        <a:lnSpc>
                          <a:spcPct val="115000"/>
                        </a:lnSpc>
                        <a:spcAft>
                          <a:spcPts val="0"/>
                        </a:spcAft>
                      </a:pPr>
                      <a:endParaRPr lang="en-US" sz="1100" b="1" dirty="0" smtClean="0">
                        <a:latin typeface="Arial"/>
                        <a:ea typeface="Garamond"/>
                        <a:cs typeface="Times New Roman"/>
                      </a:endParaRPr>
                    </a:p>
                    <a:p>
                      <a:pPr>
                        <a:lnSpc>
                          <a:spcPct val="115000"/>
                        </a:lnSpc>
                        <a:spcAft>
                          <a:spcPts val="0"/>
                        </a:spcAft>
                      </a:pPr>
                      <a:endParaRPr lang="en-US" sz="1100" b="1" dirty="0" smtClean="0">
                        <a:latin typeface="Arial"/>
                        <a:ea typeface="Garamond"/>
                        <a:cs typeface="Times New Roman"/>
                      </a:endParaRPr>
                    </a:p>
                    <a:p>
                      <a:pPr>
                        <a:lnSpc>
                          <a:spcPct val="115000"/>
                        </a:lnSpc>
                        <a:spcAft>
                          <a:spcPts val="0"/>
                        </a:spcAft>
                      </a:pPr>
                      <a:r>
                        <a:rPr lang="en-US" sz="1100" b="1" dirty="0" err="1" smtClean="0">
                          <a:latin typeface="Arial"/>
                          <a:ea typeface="Garamond"/>
                          <a:cs typeface="Times New Roman"/>
                        </a:rPr>
                        <a:t>t</a:t>
                      </a:r>
                      <a:r>
                        <a:rPr lang="en-US" sz="1100" b="1" baseline="-25000" dirty="0" err="1" smtClean="0">
                          <a:latin typeface="Arial"/>
                          <a:ea typeface="Garamond"/>
                          <a:cs typeface="Times New Roman"/>
                        </a:rPr>
                        <a:t>ij</a:t>
                      </a:r>
                      <a:r>
                        <a:rPr lang="en-US" sz="1100" b="1" baseline="30000" dirty="0" err="1" smtClean="0">
                          <a:latin typeface="Arial"/>
                          <a:ea typeface="Garamond"/>
                          <a:cs typeface="Times New Roman"/>
                        </a:rPr>
                        <a:t>2</a:t>
                      </a:r>
                      <a:r>
                        <a:rPr lang="en-US" sz="1100" b="1" baseline="30000" dirty="0" smtClean="0">
                          <a:latin typeface="Arial"/>
                          <a:ea typeface="Garamond"/>
                          <a:cs typeface="Times New Roman"/>
                        </a:rPr>
                        <a:t> </a:t>
                      </a:r>
                      <a:r>
                        <a:rPr lang="en-US" sz="1100" b="1" dirty="0">
                          <a:latin typeface="Arial"/>
                          <a:ea typeface="Garamond"/>
                          <a:cs typeface="Times New Roman"/>
                        </a:rPr>
                        <a:t>&gt; </a:t>
                      </a:r>
                      <a:r>
                        <a:rPr lang="en-US" sz="1100" b="1" dirty="0" err="1">
                          <a:latin typeface="Arial"/>
                          <a:ea typeface="Garamond"/>
                          <a:cs typeface="Times New Roman"/>
                        </a:rPr>
                        <a:t>t</a:t>
                      </a:r>
                      <a:r>
                        <a:rPr lang="en-US" sz="1100" b="1" baseline="-25000" dirty="0" err="1">
                          <a:latin typeface="Arial"/>
                          <a:ea typeface="Garamond"/>
                          <a:cs typeface="Times New Roman"/>
                        </a:rPr>
                        <a:t>ij</a:t>
                      </a:r>
                      <a:r>
                        <a:rPr lang="en-US" sz="1100" b="1" baseline="30000" dirty="0" err="1">
                          <a:latin typeface="Arial"/>
                          <a:ea typeface="Garamond"/>
                          <a:cs typeface="Times New Roman"/>
                        </a:rPr>
                        <a:t>1</a:t>
                      </a:r>
                      <a:endParaRPr lang="en-GB" sz="1200" dirty="0">
                        <a:latin typeface="Garamond"/>
                        <a:ea typeface="Garamond"/>
                        <a:cs typeface="Times New Roman"/>
                      </a:endParaRPr>
                    </a:p>
                  </a:txBody>
                  <a:tcPr marL="60490" marR="60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200">
                        <a:latin typeface="Garamond"/>
                        <a:ea typeface="Garamond"/>
                        <a:cs typeface="Times New Roman"/>
                      </a:endParaRPr>
                    </a:p>
                  </a:txBody>
                  <a:tcPr marL="60490" marR="60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200">
                        <a:latin typeface="Garamond"/>
                        <a:ea typeface="Garamond"/>
                        <a:cs typeface="Times New Roman"/>
                      </a:endParaRPr>
                    </a:p>
                  </a:txBody>
                  <a:tcPr marL="60490" marR="60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endParaRPr lang="en-US" sz="1200" dirty="0">
                        <a:latin typeface="Garamond"/>
                        <a:ea typeface="Garamond"/>
                        <a:cs typeface="Times New Roman"/>
                      </a:endParaRPr>
                    </a:p>
                  </a:txBody>
                  <a:tcPr marL="60490" marR="6049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36884" name="Object 20"/>
          <p:cNvGraphicFramePr>
            <a:graphicFrameLocks noChangeAspect="1"/>
          </p:cNvGraphicFramePr>
          <p:nvPr/>
        </p:nvGraphicFramePr>
        <p:xfrm>
          <a:off x="2051719" y="2708275"/>
          <a:ext cx="1872209" cy="1873250"/>
        </p:xfrm>
        <a:graphic>
          <a:graphicData uri="http://schemas.openxmlformats.org/presentationml/2006/ole">
            <p:oleObj spid="_x0000_s36884" name="Bitmap Image" r:id="rId6" imgW="4982270" imgH="4600000" progId="PBrush">
              <p:embed/>
            </p:oleObj>
          </a:graphicData>
        </a:graphic>
      </p:graphicFrame>
      <p:graphicFrame>
        <p:nvGraphicFramePr>
          <p:cNvPr id="36883" name="Object 19"/>
          <p:cNvGraphicFramePr>
            <a:graphicFrameLocks noChangeAspect="1"/>
          </p:cNvGraphicFramePr>
          <p:nvPr/>
        </p:nvGraphicFramePr>
        <p:xfrm>
          <a:off x="3995936" y="2780928"/>
          <a:ext cx="1800200" cy="1800200"/>
        </p:xfrm>
        <a:graphic>
          <a:graphicData uri="http://schemas.openxmlformats.org/presentationml/2006/ole">
            <p:oleObj spid="_x0000_s36883" name="Bitmap Image" r:id="rId7" imgW="3761905" imgH="4571429" progId="PBrush">
              <p:embed/>
            </p:oleObj>
          </a:graphicData>
        </a:graphic>
      </p:graphicFrame>
      <p:graphicFrame>
        <p:nvGraphicFramePr>
          <p:cNvPr id="36882" name="Object 18"/>
          <p:cNvGraphicFramePr>
            <a:graphicFrameLocks noChangeAspect="1"/>
          </p:cNvGraphicFramePr>
          <p:nvPr/>
        </p:nvGraphicFramePr>
        <p:xfrm>
          <a:off x="5868144" y="2708920"/>
          <a:ext cx="1680592" cy="1872207"/>
        </p:xfrm>
        <a:graphic>
          <a:graphicData uri="http://schemas.openxmlformats.org/presentationml/2006/ole">
            <p:oleObj spid="_x0000_s36882" name="Bitmap Image" r:id="rId8" imgW="3914286" imgH="4533333" progId="PBrush">
              <p:embed/>
            </p:oleObj>
          </a:graphicData>
        </a:graphic>
      </p:graphicFrame>
      <p:graphicFrame>
        <p:nvGraphicFramePr>
          <p:cNvPr id="36881" name="Object 17"/>
          <p:cNvGraphicFramePr>
            <a:graphicFrameLocks noChangeAspect="1"/>
          </p:cNvGraphicFramePr>
          <p:nvPr/>
        </p:nvGraphicFramePr>
        <p:xfrm>
          <a:off x="1979712" y="4653136"/>
          <a:ext cx="1884045" cy="1872208"/>
        </p:xfrm>
        <a:graphic>
          <a:graphicData uri="http://schemas.openxmlformats.org/presentationml/2006/ole">
            <p:oleObj spid="_x0000_s36881" name="Bitmap Image" r:id="rId9" imgW="4029637" imgH="4638095" progId="PBrush">
              <p:embed/>
            </p:oleObj>
          </a:graphicData>
        </a:graphic>
      </p:graphicFrame>
      <p:graphicFrame>
        <p:nvGraphicFramePr>
          <p:cNvPr id="36880" name="Object 16"/>
          <p:cNvGraphicFramePr>
            <a:graphicFrameLocks noChangeAspect="1"/>
          </p:cNvGraphicFramePr>
          <p:nvPr/>
        </p:nvGraphicFramePr>
        <p:xfrm>
          <a:off x="3995936" y="4653136"/>
          <a:ext cx="1728192" cy="1846135"/>
        </p:xfrm>
        <a:graphic>
          <a:graphicData uri="http://schemas.openxmlformats.org/presentationml/2006/ole">
            <p:oleObj spid="_x0000_s36880" name="Bitmap Image" r:id="rId10" imgW="3761905" imgH="4580952" progId="PBrush">
              <p:embed/>
            </p:oleObj>
          </a:graphicData>
        </a:graphic>
      </p:graphicFrame>
      <p:graphicFrame>
        <p:nvGraphicFramePr>
          <p:cNvPr id="36879" name="Object 15"/>
          <p:cNvGraphicFramePr>
            <a:graphicFrameLocks noChangeAspect="1"/>
          </p:cNvGraphicFramePr>
          <p:nvPr/>
        </p:nvGraphicFramePr>
        <p:xfrm>
          <a:off x="5868144" y="4653136"/>
          <a:ext cx="1584176" cy="1814280"/>
        </p:xfrm>
        <a:graphic>
          <a:graphicData uri="http://schemas.openxmlformats.org/presentationml/2006/ole">
            <p:oleObj spid="_x0000_s36879" name="Bitmap Image" r:id="rId11" imgW="3982006" imgH="4590476" progId="PBrush">
              <p:embed/>
            </p:oleObj>
          </a:graphicData>
        </a:graphic>
      </p:graphicFrame>
      <p:sp>
        <p:nvSpPr>
          <p:cNvPr id="30" name="TextBox 29"/>
          <p:cNvSpPr txBox="1"/>
          <p:nvPr/>
        </p:nvSpPr>
        <p:spPr>
          <a:xfrm>
            <a:off x="2411760" y="1196752"/>
            <a:ext cx="4268541" cy="461665"/>
          </a:xfrm>
          <a:prstGeom prst="rect">
            <a:avLst/>
          </a:prstGeom>
          <a:noFill/>
        </p:spPr>
        <p:txBody>
          <a:bodyPr wrap="none" rtlCol="0">
            <a:spAutoFit/>
          </a:bodyPr>
          <a:lstStyle/>
          <a:p>
            <a:r>
              <a:rPr lang="en-GB" sz="2400" b="1" dirty="0" smtClean="0"/>
              <a:t>Deadweight Loss Configurations</a:t>
            </a:r>
            <a:endParaRPr lang="en-GB" sz="2400" b="1"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46332"/>
            <a:chOff x="0" y="0"/>
            <a:chExt cx="9144000" cy="646332"/>
          </a:xfrm>
        </p:grpSpPr>
        <p:grpSp>
          <p:nvGrpSpPr>
            <p:cNvPr id="3" name="Group 1"/>
            <p:cNvGrpSpPr/>
            <p:nvPr/>
          </p:nvGrpSpPr>
          <p:grpSpPr>
            <a:xfrm>
              <a:off x="0" y="0"/>
              <a:ext cx="9144000" cy="549275"/>
              <a:chOff x="0" y="0"/>
              <a:chExt cx="9144000" cy="549275"/>
            </a:xfrm>
          </p:grpSpPr>
          <p:pic>
            <p:nvPicPr>
              <p:cNvPr id="5" name="Picture 15" descr="DarkPurple90"/>
              <p:cNvPicPr>
                <a:picLocks noChangeAspect="1" noChangeArrowheads="1"/>
              </p:cNvPicPr>
              <p:nvPr/>
            </p:nvPicPr>
            <p:blipFill>
              <a:blip r:embed="rId3" cstate="print"/>
              <a:srcRect/>
              <a:stretch>
                <a:fillRect/>
              </a:stretch>
            </p:blipFill>
            <p:spPr bwMode="auto">
              <a:xfrm>
                <a:off x="0" y="0"/>
                <a:ext cx="9144000" cy="549275"/>
              </a:xfrm>
              <a:prstGeom prst="rect">
                <a:avLst/>
              </a:prstGeom>
              <a:noFill/>
              <a:ln w="9525">
                <a:noFill/>
                <a:miter lim="800000"/>
                <a:headEnd/>
                <a:tailEnd/>
              </a:ln>
            </p:spPr>
          </p:pic>
          <p:pic>
            <p:nvPicPr>
              <p:cNvPr id="6" name="Picture 5" descr="CASA_logo__whiteRGB.png"/>
              <p:cNvPicPr>
                <a:picLocks noChangeAspect="1"/>
              </p:cNvPicPr>
              <p:nvPr/>
            </p:nvPicPr>
            <p:blipFill>
              <a:blip r:embed="rId4" cstate="print"/>
              <a:srcRect/>
              <a:stretch>
                <a:fillRect/>
              </a:stretch>
            </p:blipFill>
            <p:spPr bwMode="auto">
              <a:xfrm>
                <a:off x="0" y="37817"/>
                <a:ext cx="393674" cy="471222"/>
              </a:xfrm>
              <a:prstGeom prst="rect">
                <a:avLst/>
              </a:prstGeom>
              <a:noFill/>
              <a:ln w="9525">
                <a:noFill/>
                <a:miter lim="800000"/>
                <a:headEnd/>
                <a:tailEnd/>
              </a:ln>
            </p:spPr>
          </p:pic>
        </p:grpSp>
        <p:sp>
          <p:nvSpPr>
            <p:cNvPr id="4"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sp>
        <p:nvSpPr>
          <p:cNvPr id="7" name="TextBox 6"/>
          <p:cNvSpPr txBox="1"/>
          <p:nvPr/>
        </p:nvSpPr>
        <p:spPr>
          <a:xfrm>
            <a:off x="1187624" y="1412776"/>
            <a:ext cx="6578276" cy="1754326"/>
          </a:xfrm>
          <a:prstGeom prst="rect">
            <a:avLst/>
          </a:prstGeom>
          <a:noFill/>
        </p:spPr>
        <p:txBody>
          <a:bodyPr wrap="none" rtlCol="0">
            <a:spAutoFit/>
          </a:bodyPr>
          <a:lstStyle/>
          <a:p>
            <a:pPr>
              <a:buFont typeface="Arial" pitchFamily="34" charset="0"/>
              <a:buChar char="•"/>
            </a:pPr>
            <a:r>
              <a:rPr lang="en-GB" dirty="0" smtClean="0"/>
              <a:t> The interaction model is an equilibrium model</a:t>
            </a:r>
          </a:p>
          <a:p>
            <a:pPr>
              <a:buFont typeface="Arial" pitchFamily="34" charset="0"/>
              <a:buChar char="•"/>
            </a:pPr>
            <a:r>
              <a:rPr lang="en-GB" dirty="0" smtClean="0"/>
              <a:t> The demand curve is a series of disconnected points at equilibrium</a:t>
            </a:r>
          </a:p>
          <a:p>
            <a:pPr>
              <a:buFont typeface="Arial" pitchFamily="34" charset="0"/>
              <a:buChar char="•"/>
            </a:pPr>
            <a:r>
              <a:rPr lang="en-GB" dirty="0" smtClean="0"/>
              <a:t> The costs include land rent</a:t>
            </a:r>
          </a:p>
          <a:p>
            <a:pPr>
              <a:buFont typeface="Arial" pitchFamily="34" charset="0"/>
              <a:buChar char="•"/>
            </a:pPr>
            <a:r>
              <a:rPr lang="en-GB" dirty="0" smtClean="0"/>
              <a:t> Not all cost points are admissible</a:t>
            </a:r>
          </a:p>
          <a:p>
            <a:pPr>
              <a:buFont typeface="Arial" pitchFamily="34" charset="0"/>
              <a:buChar char="•"/>
            </a:pPr>
            <a:r>
              <a:rPr lang="en-GB" dirty="0" smtClean="0"/>
              <a:t> There are three distinct demand curves</a:t>
            </a:r>
          </a:p>
          <a:p>
            <a:pPr>
              <a:buFont typeface="Arial" pitchFamily="34" charset="0"/>
              <a:buChar char="•"/>
            </a:pPr>
            <a:r>
              <a:rPr lang="en-GB" dirty="0" smtClean="0"/>
              <a:t> We cannot move up and down the demand curve</a:t>
            </a:r>
            <a:endParaRPr lang="en-GB" dirty="0"/>
          </a:p>
        </p:txBody>
      </p:sp>
      <p:sp>
        <p:nvSpPr>
          <p:cNvPr id="8" name="TextBox 7"/>
          <p:cNvSpPr txBox="1"/>
          <p:nvPr/>
        </p:nvSpPr>
        <p:spPr>
          <a:xfrm>
            <a:off x="1979712" y="836712"/>
            <a:ext cx="5082610" cy="461665"/>
          </a:xfrm>
          <a:prstGeom prst="rect">
            <a:avLst/>
          </a:prstGeom>
          <a:noFill/>
        </p:spPr>
        <p:txBody>
          <a:bodyPr wrap="none" rtlCol="0">
            <a:spAutoFit/>
          </a:bodyPr>
          <a:lstStyle/>
          <a:p>
            <a:r>
              <a:rPr lang="en-GB" sz="2400" b="1" dirty="0" smtClean="0"/>
              <a:t>The Mandate of the Interaction Model</a:t>
            </a:r>
            <a:endParaRPr lang="en-GB" sz="2400" b="1" dirty="0"/>
          </a:p>
        </p:txBody>
      </p:sp>
      <p:pic>
        <p:nvPicPr>
          <p:cNvPr id="11" name="Picture 10" descr="uncorrected rent plot.tif"/>
          <p:cNvPicPr>
            <a:picLocks noChangeAspect="1"/>
          </p:cNvPicPr>
          <p:nvPr/>
        </p:nvPicPr>
        <p:blipFill>
          <a:blip r:embed="rId5" cstate="print"/>
          <a:stretch>
            <a:fillRect/>
          </a:stretch>
        </p:blipFill>
        <p:spPr>
          <a:xfrm>
            <a:off x="2411760" y="3068960"/>
            <a:ext cx="4191266" cy="3456383"/>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46332"/>
            <a:chOff x="0" y="0"/>
            <a:chExt cx="9144000" cy="646332"/>
          </a:xfrm>
        </p:grpSpPr>
        <p:grpSp>
          <p:nvGrpSpPr>
            <p:cNvPr id="3" name="Group 1"/>
            <p:cNvGrpSpPr/>
            <p:nvPr/>
          </p:nvGrpSpPr>
          <p:grpSpPr>
            <a:xfrm>
              <a:off x="0" y="0"/>
              <a:ext cx="9144000" cy="549275"/>
              <a:chOff x="0" y="0"/>
              <a:chExt cx="9144000" cy="549275"/>
            </a:xfrm>
          </p:grpSpPr>
          <p:pic>
            <p:nvPicPr>
              <p:cNvPr id="5" name="Picture 15" descr="DarkPurple90"/>
              <p:cNvPicPr>
                <a:picLocks noChangeAspect="1" noChangeArrowheads="1"/>
              </p:cNvPicPr>
              <p:nvPr/>
            </p:nvPicPr>
            <p:blipFill>
              <a:blip r:embed="rId4" cstate="print"/>
              <a:srcRect/>
              <a:stretch>
                <a:fillRect/>
              </a:stretch>
            </p:blipFill>
            <p:spPr bwMode="auto">
              <a:xfrm>
                <a:off x="0" y="0"/>
                <a:ext cx="9144000" cy="549275"/>
              </a:xfrm>
              <a:prstGeom prst="rect">
                <a:avLst/>
              </a:prstGeom>
              <a:noFill/>
              <a:ln w="9525">
                <a:noFill/>
                <a:miter lim="800000"/>
                <a:headEnd/>
                <a:tailEnd/>
              </a:ln>
            </p:spPr>
          </p:pic>
          <p:pic>
            <p:nvPicPr>
              <p:cNvPr id="6" name="Picture 5" descr="CASA_logo__whiteRGB.png"/>
              <p:cNvPicPr>
                <a:picLocks noChangeAspect="1"/>
              </p:cNvPicPr>
              <p:nvPr/>
            </p:nvPicPr>
            <p:blipFill>
              <a:blip r:embed="rId5" cstate="print"/>
              <a:srcRect/>
              <a:stretch>
                <a:fillRect/>
              </a:stretch>
            </p:blipFill>
            <p:spPr bwMode="auto">
              <a:xfrm>
                <a:off x="0" y="37817"/>
                <a:ext cx="393674" cy="471222"/>
              </a:xfrm>
              <a:prstGeom prst="rect">
                <a:avLst/>
              </a:prstGeom>
              <a:noFill/>
              <a:ln w="9525">
                <a:noFill/>
                <a:miter lim="800000"/>
                <a:headEnd/>
                <a:tailEnd/>
              </a:ln>
            </p:spPr>
          </p:pic>
        </p:grpSp>
        <p:sp>
          <p:nvSpPr>
            <p:cNvPr id="4"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pic>
        <p:nvPicPr>
          <p:cNvPr id="8" name="Picture 7" descr="uncorrected rent plot.tif"/>
          <p:cNvPicPr>
            <a:picLocks noChangeAspect="1"/>
          </p:cNvPicPr>
          <p:nvPr/>
        </p:nvPicPr>
        <p:blipFill>
          <a:blip r:embed="rId6" cstate="print"/>
          <a:stretch>
            <a:fillRect/>
          </a:stretch>
        </p:blipFill>
        <p:spPr>
          <a:xfrm>
            <a:off x="755576" y="2492896"/>
            <a:ext cx="3746348" cy="3740773"/>
          </a:xfrm>
          <a:prstGeom prst="rect">
            <a:avLst/>
          </a:prstGeom>
        </p:spPr>
      </p:pic>
      <p:pic>
        <p:nvPicPr>
          <p:cNvPr id="9" name="Picture 8" descr="corrected rents plot.tif"/>
          <p:cNvPicPr>
            <a:picLocks noChangeAspect="1"/>
          </p:cNvPicPr>
          <p:nvPr/>
        </p:nvPicPr>
        <p:blipFill>
          <a:blip r:embed="rId7" cstate="print"/>
          <a:stretch>
            <a:fillRect/>
          </a:stretch>
        </p:blipFill>
        <p:spPr>
          <a:xfrm>
            <a:off x="4644008" y="2492896"/>
            <a:ext cx="3746992" cy="3741416"/>
          </a:xfrm>
          <a:prstGeom prst="rect">
            <a:avLst/>
          </a:prstGeom>
        </p:spPr>
      </p:pic>
      <p:sp>
        <p:nvSpPr>
          <p:cNvPr id="10" name="TextBox 9"/>
          <p:cNvSpPr txBox="1"/>
          <p:nvPr/>
        </p:nvSpPr>
        <p:spPr>
          <a:xfrm>
            <a:off x="2616923" y="1052736"/>
            <a:ext cx="3707297" cy="461665"/>
          </a:xfrm>
          <a:prstGeom prst="rect">
            <a:avLst/>
          </a:prstGeom>
          <a:noFill/>
        </p:spPr>
        <p:txBody>
          <a:bodyPr wrap="none" rtlCol="0">
            <a:spAutoFit/>
          </a:bodyPr>
          <a:lstStyle/>
          <a:p>
            <a:pPr algn="ctr"/>
            <a:r>
              <a:rPr lang="en-GB" sz="2400" b="1" dirty="0" smtClean="0"/>
              <a:t>Fixing the Balancing Factors</a:t>
            </a:r>
            <a:endParaRPr lang="en-GB" sz="2400" b="1" dirty="0"/>
          </a:p>
        </p:txBody>
      </p:sp>
      <p:graphicFrame>
        <p:nvGraphicFramePr>
          <p:cNvPr id="11" name="Object 10"/>
          <p:cNvGraphicFramePr>
            <a:graphicFrameLocks noChangeAspect="1"/>
          </p:cNvGraphicFramePr>
          <p:nvPr/>
        </p:nvGraphicFramePr>
        <p:xfrm>
          <a:off x="1187624" y="1484784"/>
          <a:ext cx="2463800" cy="1092200"/>
        </p:xfrm>
        <a:graphic>
          <a:graphicData uri="http://schemas.openxmlformats.org/presentationml/2006/ole">
            <p:oleObj spid="_x0000_s46082" name="Equation" r:id="rId8" imgW="2463480" imgH="1091880" progId="Equation.DSMT4">
              <p:embed/>
            </p:oleObj>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9144000" cy="646332"/>
            <a:chOff x="0" y="0"/>
            <a:chExt cx="9144000" cy="646332"/>
          </a:xfrm>
        </p:grpSpPr>
        <p:grpSp>
          <p:nvGrpSpPr>
            <p:cNvPr id="4" name="Group 1"/>
            <p:cNvGrpSpPr/>
            <p:nvPr/>
          </p:nvGrpSpPr>
          <p:grpSpPr>
            <a:xfrm>
              <a:off x="0" y="0"/>
              <a:ext cx="9144000" cy="549275"/>
              <a:chOff x="0" y="0"/>
              <a:chExt cx="9144000" cy="549275"/>
            </a:xfrm>
          </p:grpSpPr>
          <p:pic>
            <p:nvPicPr>
              <p:cNvPr id="6" name="Picture 15" descr="DarkPurple90"/>
              <p:cNvPicPr>
                <a:picLocks noChangeAspect="1" noChangeArrowheads="1"/>
              </p:cNvPicPr>
              <p:nvPr/>
            </p:nvPicPr>
            <p:blipFill>
              <a:blip r:embed="rId3" cstate="print"/>
              <a:srcRect/>
              <a:stretch>
                <a:fillRect/>
              </a:stretch>
            </p:blipFill>
            <p:spPr bwMode="auto">
              <a:xfrm>
                <a:off x="0" y="0"/>
                <a:ext cx="9144000" cy="549275"/>
              </a:xfrm>
              <a:prstGeom prst="rect">
                <a:avLst/>
              </a:prstGeom>
              <a:noFill/>
              <a:ln w="9525">
                <a:noFill/>
                <a:miter lim="800000"/>
                <a:headEnd/>
                <a:tailEnd/>
              </a:ln>
            </p:spPr>
          </p:pic>
          <p:pic>
            <p:nvPicPr>
              <p:cNvPr id="7" name="Picture 6" descr="CASA_logo__whiteRGB.png"/>
              <p:cNvPicPr>
                <a:picLocks noChangeAspect="1"/>
              </p:cNvPicPr>
              <p:nvPr/>
            </p:nvPicPr>
            <p:blipFill>
              <a:blip r:embed="rId4" cstate="print"/>
              <a:srcRect/>
              <a:stretch>
                <a:fillRect/>
              </a:stretch>
            </p:blipFill>
            <p:spPr bwMode="auto">
              <a:xfrm>
                <a:off x="0" y="37817"/>
                <a:ext cx="393674" cy="471222"/>
              </a:xfrm>
              <a:prstGeom prst="rect">
                <a:avLst/>
              </a:prstGeom>
              <a:noFill/>
              <a:ln w="9525">
                <a:noFill/>
                <a:miter lim="800000"/>
                <a:headEnd/>
                <a:tailEnd/>
              </a:ln>
            </p:spPr>
          </p:pic>
        </p:grpSp>
        <p:sp>
          <p:nvSpPr>
            <p:cNvPr id="5"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pic>
        <p:nvPicPr>
          <p:cNvPr id="8" name="Picture 4" descr="New Picture.png"/>
          <p:cNvPicPr>
            <a:picLocks noChangeAspect="1"/>
          </p:cNvPicPr>
          <p:nvPr/>
        </p:nvPicPr>
        <p:blipFill>
          <a:blip r:embed="rId5" cstate="print">
            <a:lum bright="2000" contrast="-6000"/>
          </a:blip>
          <a:srcRect/>
          <a:stretch>
            <a:fillRect/>
          </a:stretch>
        </p:blipFill>
        <p:spPr bwMode="auto">
          <a:xfrm>
            <a:off x="827584" y="1700808"/>
            <a:ext cx="5040561" cy="5026493"/>
          </a:xfrm>
          <a:prstGeom prst="rect">
            <a:avLst/>
          </a:prstGeom>
          <a:noFill/>
          <a:ln w="9525">
            <a:solidFill>
              <a:schemeClr val="tx1"/>
            </a:solidFill>
            <a:miter lim="800000"/>
            <a:headEnd/>
            <a:tailEnd/>
          </a:ln>
        </p:spPr>
      </p:pic>
      <p:pic>
        <p:nvPicPr>
          <p:cNvPr id="9" name="Picture 2" descr="https://consultations.tfl.gov.uk/rivercrossings/4763e746/user_uploads/gallions.png-2"/>
          <p:cNvPicPr>
            <a:picLocks noChangeAspect="1" noChangeArrowheads="1"/>
          </p:cNvPicPr>
          <p:nvPr/>
        </p:nvPicPr>
        <p:blipFill>
          <a:blip r:embed="rId6" cstate="print"/>
          <a:srcRect/>
          <a:stretch>
            <a:fillRect/>
          </a:stretch>
        </p:blipFill>
        <p:spPr bwMode="auto">
          <a:xfrm>
            <a:off x="3707904" y="1916832"/>
            <a:ext cx="2016224" cy="2019307"/>
          </a:xfrm>
          <a:prstGeom prst="rect">
            <a:avLst/>
          </a:prstGeom>
          <a:noFill/>
          <a:ln w="9525">
            <a:noFill/>
            <a:miter lim="800000"/>
            <a:headEnd/>
            <a:tailEnd/>
          </a:ln>
        </p:spPr>
      </p:pic>
      <p:cxnSp>
        <p:nvCxnSpPr>
          <p:cNvPr id="11" name="Straight Arrow Connector 10"/>
          <p:cNvCxnSpPr/>
          <p:nvPr/>
        </p:nvCxnSpPr>
        <p:spPr>
          <a:xfrm flipH="1">
            <a:off x="3779912" y="3068960"/>
            <a:ext cx="792088" cy="100811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707904" y="4077072"/>
            <a:ext cx="72008" cy="7200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2339752" y="980728"/>
            <a:ext cx="4320480" cy="461665"/>
          </a:xfrm>
          <a:prstGeom prst="rect">
            <a:avLst/>
          </a:prstGeom>
          <a:noFill/>
        </p:spPr>
        <p:txBody>
          <a:bodyPr wrap="square" rtlCol="0">
            <a:spAutoFit/>
          </a:bodyPr>
          <a:lstStyle/>
          <a:p>
            <a:pPr algn="ctr"/>
            <a:r>
              <a:rPr lang="en-GB" sz="2400" b="1" dirty="0" smtClean="0"/>
              <a:t>The Study Area: </a:t>
            </a:r>
            <a:r>
              <a:rPr lang="en-GB" sz="2400" b="1" dirty="0" err="1" smtClean="0"/>
              <a:t>Gallions</a:t>
            </a:r>
            <a:r>
              <a:rPr lang="en-GB" sz="2400" b="1" dirty="0" smtClean="0"/>
              <a:t> Reach</a:t>
            </a:r>
            <a:endParaRPr lang="en-GB" sz="2400" b="1" dirty="0"/>
          </a:p>
        </p:txBody>
      </p:sp>
      <p:sp>
        <p:nvSpPr>
          <p:cNvPr id="22" name="TextBox 21"/>
          <p:cNvSpPr txBox="1"/>
          <p:nvPr/>
        </p:nvSpPr>
        <p:spPr>
          <a:xfrm>
            <a:off x="6588224" y="2420888"/>
            <a:ext cx="2112822" cy="738664"/>
          </a:xfrm>
          <a:prstGeom prst="rect">
            <a:avLst/>
          </a:prstGeom>
          <a:noFill/>
        </p:spPr>
        <p:txBody>
          <a:bodyPr wrap="none" rtlCol="0">
            <a:spAutoFit/>
          </a:bodyPr>
          <a:lstStyle/>
          <a:p>
            <a:r>
              <a:rPr lang="en-GB" sz="1400" dirty="0" smtClean="0"/>
              <a:t>No. of zones:             1,767</a:t>
            </a:r>
          </a:p>
          <a:p>
            <a:r>
              <a:rPr lang="en-GB" sz="1400" dirty="0" smtClean="0"/>
              <a:t>Population:     13,428,853 </a:t>
            </a:r>
          </a:p>
          <a:p>
            <a:r>
              <a:rPr lang="en-GB" sz="1400" dirty="0" smtClean="0"/>
              <a:t>Observed trips: 6,245,233 </a:t>
            </a:r>
            <a:endParaRPr lang="en-GB" sz="14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46332"/>
            <a:chOff x="0" y="0"/>
            <a:chExt cx="9144000" cy="646332"/>
          </a:xfrm>
        </p:grpSpPr>
        <p:grpSp>
          <p:nvGrpSpPr>
            <p:cNvPr id="3" name="Group 1"/>
            <p:cNvGrpSpPr/>
            <p:nvPr/>
          </p:nvGrpSpPr>
          <p:grpSpPr>
            <a:xfrm>
              <a:off x="0" y="0"/>
              <a:ext cx="9144000" cy="549275"/>
              <a:chOff x="0" y="0"/>
              <a:chExt cx="9144000" cy="549275"/>
            </a:xfrm>
          </p:grpSpPr>
          <p:pic>
            <p:nvPicPr>
              <p:cNvPr id="5" name="Picture 15" descr="DarkPurple90"/>
              <p:cNvPicPr>
                <a:picLocks noChangeAspect="1" noChangeArrowheads="1"/>
              </p:cNvPicPr>
              <p:nvPr/>
            </p:nvPicPr>
            <p:blipFill>
              <a:blip r:embed="rId3" cstate="print"/>
              <a:srcRect/>
              <a:stretch>
                <a:fillRect/>
              </a:stretch>
            </p:blipFill>
            <p:spPr bwMode="auto">
              <a:xfrm>
                <a:off x="0" y="0"/>
                <a:ext cx="9144000" cy="549275"/>
              </a:xfrm>
              <a:prstGeom prst="rect">
                <a:avLst/>
              </a:prstGeom>
              <a:noFill/>
              <a:ln w="9525">
                <a:noFill/>
                <a:miter lim="800000"/>
                <a:headEnd/>
                <a:tailEnd/>
              </a:ln>
            </p:spPr>
          </p:pic>
          <p:pic>
            <p:nvPicPr>
              <p:cNvPr id="6" name="Picture 5" descr="CASA_logo__whiteRGB.png"/>
              <p:cNvPicPr>
                <a:picLocks noChangeAspect="1"/>
              </p:cNvPicPr>
              <p:nvPr/>
            </p:nvPicPr>
            <p:blipFill>
              <a:blip r:embed="rId4" cstate="print"/>
              <a:srcRect/>
              <a:stretch>
                <a:fillRect/>
              </a:stretch>
            </p:blipFill>
            <p:spPr bwMode="auto">
              <a:xfrm>
                <a:off x="0" y="37817"/>
                <a:ext cx="393674" cy="471222"/>
              </a:xfrm>
              <a:prstGeom prst="rect">
                <a:avLst/>
              </a:prstGeom>
              <a:noFill/>
              <a:ln w="9525">
                <a:noFill/>
                <a:miter lim="800000"/>
                <a:headEnd/>
                <a:tailEnd/>
              </a:ln>
            </p:spPr>
          </p:pic>
        </p:grpSp>
        <p:sp>
          <p:nvSpPr>
            <p:cNvPr id="4"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sp>
        <p:nvSpPr>
          <p:cNvPr id="12" name="TextBox 11"/>
          <p:cNvSpPr txBox="1"/>
          <p:nvPr/>
        </p:nvSpPr>
        <p:spPr>
          <a:xfrm>
            <a:off x="2411760" y="836712"/>
            <a:ext cx="4140108" cy="461665"/>
          </a:xfrm>
          <a:prstGeom prst="rect">
            <a:avLst/>
          </a:prstGeom>
          <a:noFill/>
        </p:spPr>
        <p:txBody>
          <a:bodyPr wrap="none" rtlCol="0">
            <a:spAutoFit/>
          </a:bodyPr>
          <a:lstStyle/>
          <a:p>
            <a:r>
              <a:rPr lang="en-GB" sz="2400" b="1" dirty="0" smtClean="0"/>
              <a:t>Comparison of benefit changes</a:t>
            </a:r>
            <a:endParaRPr lang="en-GB" sz="2400" b="1" dirty="0"/>
          </a:p>
        </p:txBody>
      </p:sp>
      <p:sp>
        <p:nvSpPr>
          <p:cNvPr id="13" name="TextBox 12"/>
          <p:cNvSpPr txBox="1"/>
          <p:nvPr/>
        </p:nvSpPr>
        <p:spPr>
          <a:xfrm>
            <a:off x="1475656" y="1844824"/>
            <a:ext cx="1906291" cy="369332"/>
          </a:xfrm>
          <a:prstGeom prst="rect">
            <a:avLst/>
          </a:prstGeom>
          <a:noFill/>
        </p:spPr>
        <p:txBody>
          <a:bodyPr wrap="none" rtlCol="0">
            <a:spAutoFit/>
          </a:bodyPr>
          <a:lstStyle/>
          <a:p>
            <a:r>
              <a:rPr lang="en-GB" b="1" dirty="0" smtClean="0"/>
              <a:t>Uncorrected rents</a:t>
            </a:r>
            <a:endParaRPr lang="en-GB" b="1" dirty="0"/>
          </a:p>
        </p:txBody>
      </p:sp>
      <p:sp>
        <p:nvSpPr>
          <p:cNvPr id="14" name="TextBox 13"/>
          <p:cNvSpPr txBox="1"/>
          <p:nvPr/>
        </p:nvSpPr>
        <p:spPr>
          <a:xfrm>
            <a:off x="5364088" y="1844824"/>
            <a:ext cx="1643976" cy="369332"/>
          </a:xfrm>
          <a:prstGeom prst="rect">
            <a:avLst/>
          </a:prstGeom>
          <a:noFill/>
        </p:spPr>
        <p:txBody>
          <a:bodyPr wrap="none" rtlCol="0">
            <a:spAutoFit/>
          </a:bodyPr>
          <a:lstStyle/>
          <a:p>
            <a:r>
              <a:rPr lang="en-GB" b="1" dirty="0" smtClean="0"/>
              <a:t>Corrected rents</a:t>
            </a:r>
            <a:endParaRPr lang="en-GB" b="1" dirty="0"/>
          </a:p>
        </p:txBody>
      </p:sp>
      <p:pic>
        <p:nvPicPr>
          <p:cNvPr id="18" name="Picture 17" descr="barplot.tif"/>
          <p:cNvPicPr>
            <a:picLocks noChangeAspect="1"/>
          </p:cNvPicPr>
          <p:nvPr/>
        </p:nvPicPr>
        <p:blipFill>
          <a:blip r:embed="rId5" cstate="print"/>
          <a:stretch>
            <a:fillRect/>
          </a:stretch>
        </p:blipFill>
        <p:spPr>
          <a:xfrm>
            <a:off x="179512" y="2492896"/>
            <a:ext cx="8753475" cy="36576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atio(dDWL,dCS) v 1+I.tif"/>
          <p:cNvPicPr/>
          <p:nvPr/>
        </p:nvPicPr>
        <p:blipFill>
          <a:blip r:embed="rId4" cstate="print"/>
          <a:stretch>
            <a:fillRect/>
          </a:stretch>
        </p:blipFill>
        <p:spPr>
          <a:xfrm>
            <a:off x="179512" y="2132856"/>
            <a:ext cx="4467225" cy="4460577"/>
          </a:xfrm>
          <a:prstGeom prst="rect">
            <a:avLst/>
          </a:prstGeom>
        </p:spPr>
      </p:pic>
      <p:sp>
        <p:nvSpPr>
          <p:cNvPr id="4" name="Rectangle 3"/>
          <p:cNvSpPr/>
          <p:nvPr/>
        </p:nvSpPr>
        <p:spPr>
          <a:xfrm>
            <a:off x="683568" y="1628800"/>
            <a:ext cx="5436096" cy="646331"/>
          </a:xfrm>
          <a:prstGeom prst="rect">
            <a:avLst/>
          </a:prstGeom>
        </p:spPr>
        <p:txBody>
          <a:bodyPr wrap="square">
            <a:spAutoFit/>
          </a:bodyPr>
          <a:lstStyle/>
          <a:p>
            <a:r>
              <a:rPr lang="en-GB" b="1" dirty="0" smtClean="0"/>
              <a:t>Benefit equation:</a:t>
            </a:r>
          </a:p>
          <a:p>
            <a:r>
              <a:rPr lang="el-GR" b="1" dirty="0" smtClean="0"/>
              <a:t>Δ</a:t>
            </a:r>
            <a:r>
              <a:rPr lang="en-GB" b="1" dirty="0" smtClean="0"/>
              <a:t>(Deadweight loss +cost)=</a:t>
            </a:r>
            <a:r>
              <a:rPr lang="el-GR" b="1" dirty="0" smtClean="0"/>
              <a:t>Δ</a:t>
            </a:r>
            <a:r>
              <a:rPr lang="en-GB" b="1" dirty="0" smtClean="0"/>
              <a:t>(Consumer surplus + rent)</a:t>
            </a:r>
            <a:endParaRPr lang="en-GB" b="1" dirty="0"/>
          </a:p>
        </p:txBody>
      </p:sp>
      <p:grpSp>
        <p:nvGrpSpPr>
          <p:cNvPr id="5" name="Group 4"/>
          <p:cNvGrpSpPr/>
          <p:nvPr/>
        </p:nvGrpSpPr>
        <p:grpSpPr>
          <a:xfrm>
            <a:off x="0" y="0"/>
            <a:ext cx="9144000" cy="646332"/>
            <a:chOff x="0" y="0"/>
            <a:chExt cx="9144000" cy="646332"/>
          </a:xfrm>
        </p:grpSpPr>
        <p:grpSp>
          <p:nvGrpSpPr>
            <p:cNvPr id="6" name="Group 1"/>
            <p:cNvGrpSpPr/>
            <p:nvPr/>
          </p:nvGrpSpPr>
          <p:grpSpPr>
            <a:xfrm>
              <a:off x="0" y="0"/>
              <a:ext cx="9144000" cy="549275"/>
              <a:chOff x="0" y="0"/>
              <a:chExt cx="9144000" cy="549275"/>
            </a:xfrm>
          </p:grpSpPr>
          <p:pic>
            <p:nvPicPr>
              <p:cNvPr id="8" name="Picture 15" descr="DarkPurple90"/>
              <p:cNvPicPr>
                <a:picLocks noChangeAspect="1" noChangeArrowheads="1"/>
              </p:cNvPicPr>
              <p:nvPr/>
            </p:nvPicPr>
            <p:blipFill>
              <a:blip r:embed="rId5" cstate="print"/>
              <a:srcRect/>
              <a:stretch>
                <a:fillRect/>
              </a:stretch>
            </p:blipFill>
            <p:spPr bwMode="auto">
              <a:xfrm>
                <a:off x="0" y="0"/>
                <a:ext cx="9144000" cy="549275"/>
              </a:xfrm>
              <a:prstGeom prst="rect">
                <a:avLst/>
              </a:prstGeom>
              <a:noFill/>
              <a:ln w="9525">
                <a:noFill/>
                <a:miter lim="800000"/>
                <a:headEnd/>
                <a:tailEnd/>
              </a:ln>
            </p:spPr>
          </p:pic>
          <p:pic>
            <p:nvPicPr>
              <p:cNvPr id="9" name="Picture 8" descr="CASA_logo__whiteRGB.png"/>
              <p:cNvPicPr>
                <a:picLocks noChangeAspect="1"/>
              </p:cNvPicPr>
              <p:nvPr/>
            </p:nvPicPr>
            <p:blipFill>
              <a:blip r:embed="rId6" cstate="print"/>
              <a:srcRect/>
              <a:stretch>
                <a:fillRect/>
              </a:stretch>
            </p:blipFill>
            <p:spPr bwMode="auto">
              <a:xfrm>
                <a:off x="0" y="37817"/>
                <a:ext cx="393674" cy="471222"/>
              </a:xfrm>
              <a:prstGeom prst="rect">
                <a:avLst/>
              </a:prstGeom>
              <a:noFill/>
              <a:ln w="9525">
                <a:noFill/>
                <a:miter lim="800000"/>
                <a:headEnd/>
                <a:tailEnd/>
              </a:ln>
            </p:spPr>
          </p:pic>
        </p:grpSp>
        <p:sp>
          <p:nvSpPr>
            <p:cNvPr id="7"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sp>
        <p:nvSpPr>
          <p:cNvPr id="10" name="Rectangle 9"/>
          <p:cNvSpPr/>
          <p:nvPr/>
        </p:nvSpPr>
        <p:spPr>
          <a:xfrm>
            <a:off x="5508104" y="2636912"/>
            <a:ext cx="1902700" cy="646331"/>
          </a:xfrm>
          <a:prstGeom prst="rect">
            <a:avLst/>
          </a:prstGeom>
        </p:spPr>
        <p:txBody>
          <a:bodyPr wrap="none">
            <a:spAutoFit/>
          </a:bodyPr>
          <a:lstStyle/>
          <a:p>
            <a:r>
              <a:rPr lang="en-GB" b="1" dirty="0" smtClean="0"/>
              <a:t>Benefit relation</a:t>
            </a:r>
          </a:p>
          <a:p>
            <a:r>
              <a:rPr lang="el-GR" b="1" dirty="0" smtClean="0"/>
              <a:t>Δ</a:t>
            </a:r>
            <a:r>
              <a:rPr lang="en-GB" b="1" dirty="0" smtClean="0"/>
              <a:t> rent</a:t>
            </a:r>
            <a:r>
              <a:rPr lang="el-GR" b="1" dirty="0" smtClean="0"/>
              <a:t> ≥ Δ</a:t>
            </a:r>
            <a:r>
              <a:rPr lang="en-GB" b="1" dirty="0" smtClean="0"/>
              <a:t>trip cost</a:t>
            </a:r>
            <a:endParaRPr lang="en-GB" dirty="0"/>
          </a:p>
        </p:txBody>
      </p:sp>
      <p:sp>
        <p:nvSpPr>
          <p:cNvPr id="11" name="TextBox 10"/>
          <p:cNvSpPr txBox="1"/>
          <p:nvPr/>
        </p:nvSpPr>
        <p:spPr>
          <a:xfrm>
            <a:off x="1979712" y="764704"/>
            <a:ext cx="5040034" cy="461665"/>
          </a:xfrm>
          <a:prstGeom prst="rect">
            <a:avLst/>
          </a:prstGeom>
          <a:noFill/>
        </p:spPr>
        <p:txBody>
          <a:bodyPr wrap="none" rtlCol="0">
            <a:spAutoFit/>
          </a:bodyPr>
          <a:lstStyle/>
          <a:p>
            <a:r>
              <a:rPr lang="en-GB" sz="2400" b="1" dirty="0" smtClean="0"/>
              <a:t>Benefits under Imperfect Competition</a:t>
            </a:r>
            <a:endParaRPr lang="en-GB" sz="2400" b="1" dirty="0"/>
          </a:p>
        </p:txBody>
      </p:sp>
      <p:sp>
        <p:nvSpPr>
          <p:cNvPr id="727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72705" name="Object 1"/>
          <p:cNvGraphicFramePr>
            <a:graphicFrameLocks noChangeAspect="1"/>
          </p:cNvGraphicFramePr>
          <p:nvPr/>
        </p:nvGraphicFramePr>
        <p:xfrm>
          <a:off x="5508104" y="3717032"/>
          <a:ext cx="3343275" cy="1152525"/>
        </p:xfrm>
        <a:graphic>
          <a:graphicData uri="http://schemas.openxmlformats.org/presentationml/2006/ole">
            <p:oleObj spid="_x0000_s72705" name="Equation" r:id="rId7" imgW="3340100" imgH="1155700" progId="Equation.DSMT4">
              <p:embed/>
            </p:oleObj>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425539" y="1052736"/>
            <a:ext cx="8688853" cy="1138773"/>
          </a:xfrm>
          <a:prstGeom prst="rect">
            <a:avLst/>
          </a:prstGeom>
          <a:noFill/>
        </p:spPr>
        <p:txBody>
          <a:bodyPr wrap="none" rtlCol="0">
            <a:spAutoFit/>
          </a:bodyPr>
          <a:lstStyle/>
          <a:p>
            <a:pPr lvl="0" algn="just" eaLnBrk="0" fontAlgn="base" hangingPunct="0">
              <a:spcBef>
                <a:spcPct val="0"/>
              </a:spcBef>
              <a:spcAft>
                <a:spcPct val="0"/>
              </a:spcAft>
            </a:pPr>
            <a:r>
              <a:rPr lang="en-US" sz="1200" i="1" dirty="0" smtClean="0">
                <a:solidFill>
                  <a:prstClr val="black"/>
                </a:solidFill>
                <a:latin typeface="Arial" charset="0"/>
                <a:ea typeface="Garamond" pitchFamily="18" charset="0"/>
                <a:cs typeface="Times New Roman" pitchFamily="18" charset="0"/>
              </a:rPr>
              <a:t>‘</a:t>
            </a:r>
            <a:r>
              <a:rPr lang="en-US" sz="1200" i="1" dirty="0">
                <a:solidFill>
                  <a:prstClr val="black"/>
                </a:solidFill>
                <a:latin typeface="Arial" charset="0"/>
                <a:ea typeface="Garamond" pitchFamily="18" charset="0"/>
                <a:cs typeface="Times New Roman" pitchFamily="18" charset="0"/>
              </a:rPr>
              <a:t>regional scientists and geographers have developed several models, ranging from the entropy (Wilson, 1967) to the gravity </a:t>
            </a:r>
            <a:endParaRPr lang="en-US" sz="1200" i="1" dirty="0" smtClean="0">
              <a:solidFill>
                <a:prstClr val="black"/>
              </a:solidFill>
              <a:latin typeface="Arial" charset="0"/>
              <a:ea typeface="Garamond" pitchFamily="18" charset="0"/>
              <a:cs typeface="Times New Roman" pitchFamily="18" charset="0"/>
            </a:endParaRPr>
          </a:p>
          <a:p>
            <a:pPr lvl="0" algn="just" eaLnBrk="0" fontAlgn="base" hangingPunct="0">
              <a:spcBef>
                <a:spcPct val="0"/>
              </a:spcBef>
              <a:spcAft>
                <a:spcPct val="0"/>
              </a:spcAft>
            </a:pPr>
            <a:r>
              <a:rPr lang="en-US" sz="1200" i="1" dirty="0" smtClean="0">
                <a:solidFill>
                  <a:prstClr val="black"/>
                </a:solidFill>
                <a:latin typeface="Arial" charset="0"/>
                <a:ea typeface="Garamond" pitchFamily="18" charset="0"/>
                <a:cs typeface="Times New Roman" pitchFamily="18" charset="0"/>
              </a:rPr>
              <a:t>and </a:t>
            </a:r>
            <a:r>
              <a:rPr lang="en-US" sz="1200" i="1" dirty="0" err="1">
                <a:solidFill>
                  <a:prstClr val="black"/>
                </a:solidFill>
                <a:latin typeface="Arial" charset="0"/>
                <a:ea typeface="Garamond" pitchFamily="18" charset="0"/>
                <a:cs typeface="Times New Roman" pitchFamily="18" charset="0"/>
              </a:rPr>
              <a:t>logit</a:t>
            </a:r>
            <a:r>
              <a:rPr lang="en-US" sz="1200" i="1" dirty="0">
                <a:solidFill>
                  <a:prstClr val="black"/>
                </a:solidFill>
                <a:latin typeface="Arial" charset="0"/>
                <a:ea typeface="Garamond" pitchFamily="18" charset="0"/>
                <a:cs typeface="Times New Roman" pitchFamily="18" charset="0"/>
              </a:rPr>
              <a:t> models(</a:t>
            </a:r>
            <a:r>
              <a:rPr lang="en-US" sz="1200" i="1" dirty="0" err="1">
                <a:solidFill>
                  <a:prstClr val="black"/>
                </a:solidFill>
                <a:latin typeface="Arial" charset="0"/>
                <a:ea typeface="Garamond" pitchFamily="18" charset="0"/>
                <a:cs typeface="Times New Roman" pitchFamily="18" charset="0"/>
              </a:rPr>
              <a:t>Anas</a:t>
            </a:r>
            <a:r>
              <a:rPr lang="en-US" sz="1200" i="1" dirty="0">
                <a:solidFill>
                  <a:prstClr val="black"/>
                </a:solidFill>
                <a:latin typeface="Arial" charset="0"/>
                <a:ea typeface="Garamond" pitchFamily="18" charset="0"/>
                <a:cs typeface="Times New Roman" pitchFamily="18" charset="0"/>
              </a:rPr>
              <a:t>, 1983) which has proven to be very effective in predicting different types of flows.  By </a:t>
            </a:r>
            <a:r>
              <a:rPr lang="en-US" sz="1200" i="1" dirty="0" smtClean="0">
                <a:solidFill>
                  <a:prstClr val="black"/>
                </a:solidFill>
                <a:latin typeface="Arial" charset="0"/>
                <a:ea typeface="Garamond" pitchFamily="18" charset="0"/>
                <a:cs typeface="Times New Roman" pitchFamily="18" charset="0"/>
              </a:rPr>
              <a:t>ignoring</a:t>
            </a:r>
          </a:p>
          <a:p>
            <a:pPr lvl="0" algn="just" eaLnBrk="0" fontAlgn="base" hangingPunct="0">
              <a:spcBef>
                <a:spcPct val="0"/>
              </a:spcBef>
              <a:spcAft>
                <a:spcPct val="0"/>
              </a:spcAft>
            </a:pPr>
            <a:r>
              <a:rPr lang="en-US" sz="1200" i="1" dirty="0" smtClean="0">
                <a:solidFill>
                  <a:prstClr val="black"/>
                </a:solidFill>
                <a:latin typeface="Arial" charset="0"/>
                <a:ea typeface="Garamond" pitchFamily="18" charset="0"/>
                <a:cs typeface="Times New Roman" pitchFamily="18" charset="0"/>
              </a:rPr>
              <a:t> </a:t>
            </a:r>
            <a:r>
              <a:rPr lang="en-US" sz="1200" i="1" dirty="0">
                <a:solidFill>
                  <a:prstClr val="black"/>
                </a:solidFill>
                <a:latin typeface="Arial" charset="0"/>
                <a:ea typeface="Garamond" pitchFamily="18" charset="0"/>
                <a:cs typeface="Times New Roman" pitchFamily="18" charset="0"/>
              </a:rPr>
              <a:t>for a long time this body of research, spatial economists have missed a fundamental ingredient of the space-economy.’ </a:t>
            </a:r>
          </a:p>
          <a:p>
            <a:pPr lvl="0" algn="just" eaLnBrk="0" fontAlgn="base" hangingPunct="0">
              <a:spcBef>
                <a:spcPct val="0"/>
              </a:spcBef>
              <a:spcAft>
                <a:spcPct val="0"/>
              </a:spcAft>
            </a:pPr>
            <a:r>
              <a:rPr lang="en-US" sz="1400" dirty="0">
                <a:solidFill>
                  <a:prstClr val="black"/>
                </a:solidFill>
                <a:latin typeface="Arial" charset="0"/>
                <a:ea typeface="Garamond" pitchFamily="18" charset="0"/>
                <a:cs typeface="Times New Roman" pitchFamily="18" charset="0"/>
              </a:rPr>
              <a:t>(Fujita and </a:t>
            </a:r>
            <a:r>
              <a:rPr lang="en-US" sz="1400" dirty="0" err="1">
                <a:solidFill>
                  <a:prstClr val="black"/>
                </a:solidFill>
                <a:latin typeface="Arial" charset="0"/>
                <a:ea typeface="Garamond" pitchFamily="18" charset="0"/>
                <a:cs typeface="Times New Roman" pitchFamily="18" charset="0"/>
              </a:rPr>
              <a:t>Thisse</a:t>
            </a:r>
            <a:r>
              <a:rPr lang="en-US" sz="1400" dirty="0">
                <a:solidFill>
                  <a:prstClr val="black"/>
                </a:solidFill>
                <a:latin typeface="Arial" charset="0"/>
                <a:ea typeface="Garamond" pitchFamily="18" charset="0"/>
                <a:cs typeface="Times New Roman" pitchFamily="18" charset="0"/>
              </a:rPr>
              <a:t>, 2013, </a:t>
            </a:r>
            <a:r>
              <a:rPr lang="en-US" sz="1400" dirty="0" err="1">
                <a:solidFill>
                  <a:prstClr val="black"/>
                </a:solidFill>
                <a:latin typeface="Arial" charset="0"/>
                <a:ea typeface="Garamond" pitchFamily="18" charset="0"/>
                <a:cs typeface="Times New Roman" pitchFamily="18" charset="0"/>
              </a:rPr>
              <a:t>p256</a:t>
            </a:r>
            <a:r>
              <a:rPr lang="en-US" sz="1400" dirty="0">
                <a:solidFill>
                  <a:prstClr val="black"/>
                </a:solidFill>
                <a:latin typeface="Arial" charset="0"/>
                <a:ea typeface="Garamond" pitchFamily="18" charset="0"/>
                <a:cs typeface="Times New Roman" pitchFamily="18" charset="0"/>
              </a:rPr>
              <a:t>)</a:t>
            </a:r>
          </a:p>
          <a:p>
            <a:endParaRPr lang="en-GB" dirty="0"/>
          </a:p>
        </p:txBody>
      </p:sp>
      <p:sp>
        <p:nvSpPr>
          <p:cNvPr id="5" name="TextBox 4"/>
          <p:cNvSpPr txBox="1"/>
          <p:nvPr/>
        </p:nvSpPr>
        <p:spPr>
          <a:xfrm>
            <a:off x="251520" y="4365104"/>
            <a:ext cx="8352928" cy="2139047"/>
          </a:xfrm>
          <a:prstGeom prst="rect">
            <a:avLst/>
          </a:prstGeom>
          <a:noFill/>
        </p:spPr>
        <p:txBody>
          <a:bodyPr wrap="square" rtlCol="0">
            <a:spAutoFit/>
          </a:bodyPr>
          <a:lstStyle/>
          <a:p>
            <a:pPr algn="just" eaLnBrk="0" hangingPunct="0"/>
            <a:r>
              <a:rPr lang="en-US" i="1" dirty="0" smtClean="0">
                <a:ea typeface="Garamond" pitchFamily="18" charset="0"/>
                <a:cs typeface="Times New Roman" pitchFamily="18" charset="0"/>
              </a:rPr>
              <a:t>‘regional scientists and geographers have developed several models, ranging from the entropy (Wilson, 1967) to the gravity and </a:t>
            </a:r>
            <a:r>
              <a:rPr lang="en-US" i="1" dirty="0" err="1" smtClean="0">
                <a:ea typeface="Garamond" pitchFamily="18" charset="0"/>
                <a:cs typeface="Times New Roman" pitchFamily="18" charset="0"/>
              </a:rPr>
              <a:t>logit</a:t>
            </a:r>
            <a:r>
              <a:rPr lang="en-US" i="1" dirty="0" smtClean="0">
                <a:ea typeface="Garamond" pitchFamily="18" charset="0"/>
                <a:cs typeface="Times New Roman" pitchFamily="18" charset="0"/>
              </a:rPr>
              <a:t> models(</a:t>
            </a:r>
            <a:r>
              <a:rPr lang="en-US" i="1" dirty="0" err="1" smtClean="0">
                <a:ea typeface="Garamond" pitchFamily="18" charset="0"/>
                <a:cs typeface="Times New Roman" pitchFamily="18" charset="0"/>
              </a:rPr>
              <a:t>Anas</a:t>
            </a:r>
            <a:r>
              <a:rPr lang="en-US" i="1" dirty="0" smtClean="0">
                <a:ea typeface="Garamond" pitchFamily="18" charset="0"/>
                <a:cs typeface="Times New Roman" pitchFamily="18" charset="0"/>
              </a:rPr>
              <a:t>, 1983) which has proven to be very effective in predicting different types of flows.  By ignoring for a long time this body of research, spatial economists have missed a fundamental ingredient of the space-economy.’ </a:t>
            </a:r>
          </a:p>
          <a:p>
            <a:pPr algn="just" eaLnBrk="0" hangingPunct="0"/>
            <a:endParaRPr lang="en-US" i="1" dirty="0" smtClean="0">
              <a:ea typeface="Garamond" pitchFamily="18" charset="0"/>
              <a:cs typeface="Times New Roman" pitchFamily="18" charset="0"/>
            </a:endParaRPr>
          </a:p>
          <a:p>
            <a:pPr algn="just" eaLnBrk="0" hangingPunct="0"/>
            <a:r>
              <a:rPr lang="en-US" sz="1600" dirty="0" smtClean="0">
                <a:ea typeface="Garamond" pitchFamily="18" charset="0"/>
                <a:cs typeface="Times New Roman" pitchFamily="18" charset="0"/>
              </a:rPr>
              <a:t>(Fujita and </a:t>
            </a:r>
            <a:r>
              <a:rPr lang="en-US" sz="1600" dirty="0" err="1" smtClean="0">
                <a:ea typeface="Garamond" pitchFamily="18" charset="0"/>
                <a:cs typeface="Times New Roman" pitchFamily="18" charset="0"/>
              </a:rPr>
              <a:t>Thisse</a:t>
            </a:r>
            <a:r>
              <a:rPr lang="en-US" sz="1600" dirty="0" smtClean="0">
                <a:ea typeface="Garamond" pitchFamily="18" charset="0"/>
                <a:cs typeface="Times New Roman" pitchFamily="18" charset="0"/>
              </a:rPr>
              <a:t>, 2013)</a:t>
            </a:r>
          </a:p>
          <a:p>
            <a:endParaRPr lang="en-GB" sz="900" dirty="0"/>
          </a:p>
        </p:txBody>
      </p:sp>
      <p:sp>
        <p:nvSpPr>
          <p:cNvPr id="8" name="Rectangle 7"/>
          <p:cNvSpPr/>
          <p:nvPr/>
        </p:nvSpPr>
        <p:spPr>
          <a:xfrm>
            <a:off x="2195736" y="1196752"/>
            <a:ext cx="4572000" cy="646331"/>
          </a:xfrm>
          <a:prstGeom prst="rect">
            <a:avLst/>
          </a:prstGeom>
        </p:spPr>
        <p:txBody>
          <a:bodyPr wrap="square">
            <a:spAutoFit/>
          </a:bodyPr>
          <a:lstStyle/>
          <a:p>
            <a:pPr algn="ctr"/>
            <a:r>
              <a:rPr lang="en-GB" dirty="0" smtClean="0"/>
              <a:t>4th September 2015</a:t>
            </a:r>
          </a:p>
          <a:p>
            <a:pPr algn="ctr"/>
            <a:r>
              <a:rPr lang="en-GB" dirty="0" smtClean="0"/>
              <a:t>Bari</a:t>
            </a:r>
            <a:endParaRPr lang="en-GB" dirty="0"/>
          </a:p>
        </p:txBody>
      </p:sp>
      <p:sp>
        <p:nvSpPr>
          <p:cNvPr id="9" name="Rectangle 8"/>
          <p:cNvSpPr/>
          <p:nvPr/>
        </p:nvSpPr>
        <p:spPr>
          <a:xfrm>
            <a:off x="2195736" y="3501008"/>
            <a:ext cx="4572000" cy="646331"/>
          </a:xfrm>
          <a:prstGeom prst="rect">
            <a:avLst/>
          </a:prstGeom>
        </p:spPr>
        <p:txBody>
          <a:bodyPr>
            <a:spAutoFit/>
          </a:bodyPr>
          <a:lstStyle/>
          <a:p>
            <a:pPr algn="ctr"/>
            <a:r>
              <a:rPr lang="en-GB" dirty="0" smtClean="0">
                <a:latin typeface="Calibri" pitchFamily="34" charset="0"/>
              </a:rPr>
              <a:t>Robin </a:t>
            </a:r>
            <a:r>
              <a:rPr lang="en-GB" dirty="0" err="1" smtClean="0">
                <a:latin typeface="Calibri" pitchFamily="34" charset="0"/>
              </a:rPr>
              <a:t>Morphet</a:t>
            </a:r>
            <a:endParaRPr lang="en-GB" dirty="0" smtClean="0">
              <a:latin typeface="Calibri" pitchFamily="34" charset="0"/>
            </a:endParaRPr>
          </a:p>
          <a:p>
            <a:pPr algn="ctr"/>
            <a:r>
              <a:rPr lang="en-GB" dirty="0" smtClean="0">
                <a:latin typeface="Calibri" pitchFamily="34" charset="0"/>
              </a:rPr>
              <a:t>r.morphet@ucl.ac.uk</a:t>
            </a:r>
            <a:endParaRPr lang="en-GB" dirty="0">
              <a:latin typeface="Calibri" pitchFamily="34" charset="0"/>
            </a:endParaRPr>
          </a:p>
        </p:txBody>
      </p:sp>
      <p:sp>
        <p:nvSpPr>
          <p:cNvPr id="10" name="TextBox 9"/>
          <p:cNvSpPr txBox="1"/>
          <p:nvPr/>
        </p:nvSpPr>
        <p:spPr>
          <a:xfrm>
            <a:off x="1331640" y="2780928"/>
            <a:ext cx="6278065" cy="461665"/>
          </a:xfrm>
          <a:prstGeom prst="rect">
            <a:avLst/>
          </a:prstGeom>
          <a:noFill/>
        </p:spPr>
        <p:txBody>
          <a:bodyPr wrap="none" rtlCol="0">
            <a:spAutoFit/>
          </a:bodyPr>
          <a:lstStyle/>
          <a:p>
            <a:r>
              <a:rPr lang="en-GB" sz="2400" b="1" dirty="0" smtClean="0"/>
              <a:t>Spatial interaction under imperfect competition</a:t>
            </a:r>
            <a:endParaRPr lang="en-GB" sz="2400" b="1" dirty="0"/>
          </a:p>
        </p:txBody>
      </p:sp>
      <p:grpSp>
        <p:nvGrpSpPr>
          <p:cNvPr id="12" name="Group 11"/>
          <p:cNvGrpSpPr/>
          <p:nvPr/>
        </p:nvGrpSpPr>
        <p:grpSpPr>
          <a:xfrm>
            <a:off x="0" y="0"/>
            <a:ext cx="9144000" cy="646332"/>
            <a:chOff x="0" y="0"/>
            <a:chExt cx="9144000" cy="646332"/>
          </a:xfrm>
        </p:grpSpPr>
        <p:grpSp>
          <p:nvGrpSpPr>
            <p:cNvPr id="13" name="Group 1"/>
            <p:cNvGrpSpPr/>
            <p:nvPr/>
          </p:nvGrpSpPr>
          <p:grpSpPr>
            <a:xfrm>
              <a:off x="0" y="0"/>
              <a:ext cx="9144000" cy="549275"/>
              <a:chOff x="0" y="0"/>
              <a:chExt cx="9144000" cy="549275"/>
            </a:xfrm>
          </p:grpSpPr>
          <p:pic>
            <p:nvPicPr>
              <p:cNvPr id="15" name="Picture 15" descr="DarkPurple90"/>
              <p:cNvPicPr>
                <a:picLocks noChangeAspect="1" noChangeArrowheads="1"/>
              </p:cNvPicPr>
              <p:nvPr/>
            </p:nvPicPr>
            <p:blipFill>
              <a:blip r:embed="rId3" cstate="print"/>
              <a:srcRect/>
              <a:stretch>
                <a:fillRect/>
              </a:stretch>
            </p:blipFill>
            <p:spPr bwMode="auto">
              <a:xfrm>
                <a:off x="0" y="0"/>
                <a:ext cx="9144000" cy="549275"/>
              </a:xfrm>
              <a:prstGeom prst="rect">
                <a:avLst/>
              </a:prstGeom>
              <a:noFill/>
              <a:ln w="9525">
                <a:noFill/>
                <a:miter lim="800000"/>
                <a:headEnd/>
                <a:tailEnd/>
              </a:ln>
            </p:spPr>
          </p:pic>
          <p:pic>
            <p:nvPicPr>
              <p:cNvPr id="16" name="Picture 15" descr="CASA_logo__whiteRGB.png"/>
              <p:cNvPicPr>
                <a:picLocks noChangeAspect="1"/>
              </p:cNvPicPr>
              <p:nvPr/>
            </p:nvPicPr>
            <p:blipFill>
              <a:blip r:embed="rId4" cstate="print"/>
              <a:srcRect/>
              <a:stretch>
                <a:fillRect/>
              </a:stretch>
            </p:blipFill>
            <p:spPr bwMode="auto">
              <a:xfrm>
                <a:off x="0" y="37817"/>
                <a:ext cx="393674" cy="471222"/>
              </a:xfrm>
              <a:prstGeom prst="rect">
                <a:avLst/>
              </a:prstGeom>
              <a:noFill/>
              <a:ln w="9525">
                <a:noFill/>
                <a:miter lim="800000"/>
                <a:headEnd/>
                <a:tailEnd/>
              </a:ln>
            </p:spPr>
          </p:pic>
        </p:grpSp>
        <p:sp>
          <p:nvSpPr>
            <p:cNvPr id="14"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46332"/>
            <a:chOff x="0" y="0"/>
            <a:chExt cx="9144000" cy="646332"/>
          </a:xfrm>
        </p:grpSpPr>
        <p:grpSp>
          <p:nvGrpSpPr>
            <p:cNvPr id="3" name="Group 1"/>
            <p:cNvGrpSpPr/>
            <p:nvPr/>
          </p:nvGrpSpPr>
          <p:grpSpPr>
            <a:xfrm>
              <a:off x="0" y="0"/>
              <a:ext cx="9144000" cy="549275"/>
              <a:chOff x="0" y="0"/>
              <a:chExt cx="9144000" cy="549275"/>
            </a:xfrm>
          </p:grpSpPr>
          <p:pic>
            <p:nvPicPr>
              <p:cNvPr id="5" name="Picture 15" descr="DarkPurple90"/>
              <p:cNvPicPr>
                <a:picLocks noChangeAspect="1" noChangeArrowheads="1"/>
              </p:cNvPicPr>
              <p:nvPr/>
            </p:nvPicPr>
            <p:blipFill>
              <a:blip r:embed="rId3" cstate="print"/>
              <a:srcRect/>
              <a:stretch>
                <a:fillRect/>
              </a:stretch>
            </p:blipFill>
            <p:spPr bwMode="auto">
              <a:xfrm>
                <a:off x="0" y="0"/>
                <a:ext cx="9144000" cy="549275"/>
              </a:xfrm>
              <a:prstGeom prst="rect">
                <a:avLst/>
              </a:prstGeom>
              <a:noFill/>
              <a:ln w="9525">
                <a:noFill/>
                <a:miter lim="800000"/>
                <a:headEnd/>
                <a:tailEnd/>
              </a:ln>
            </p:spPr>
          </p:pic>
          <p:pic>
            <p:nvPicPr>
              <p:cNvPr id="6" name="Picture 5" descr="CASA_logo__whiteRGB.png"/>
              <p:cNvPicPr>
                <a:picLocks noChangeAspect="1"/>
              </p:cNvPicPr>
              <p:nvPr/>
            </p:nvPicPr>
            <p:blipFill>
              <a:blip r:embed="rId4" cstate="print"/>
              <a:srcRect/>
              <a:stretch>
                <a:fillRect/>
              </a:stretch>
            </p:blipFill>
            <p:spPr bwMode="auto">
              <a:xfrm>
                <a:off x="0" y="37817"/>
                <a:ext cx="393674" cy="471222"/>
              </a:xfrm>
              <a:prstGeom prst="rect">
                <a:avLst/>
              </a:prstGeom>
              <a:noFill/>
              <a:ln w="9525">
                <a:noFill/>
                <a:miter lim="800000"/>
                <a:headEnd/>
                <a:tailEnd/>
              </a:ln>
            </p:spPr>
          </p:pic>
        </p:grpSp>
        <p:sp>
          <p:nvSpPr>
            <p:cNvPr id="4"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grpSp>
        <p:nvGrpSpPr>
          <p:cNvPr id="10" name="Group 9"/>
          <p:cNvGrpSpPr/>
          <p:nvPr/>
        </p:nvGrpSpPr>
        <p:grpSpPr>
          <a:xfrm>
            <a:off x="107504" y="1916832"/>
            <a:ext cx="8819063" cy="4348087"/>
            <a:chOff x="107504" y="980620"/>
            <a:chExt cx="8819063" cy="4348087"/>
          </a:xfrm>
        </p:grpSpPr>
        <p:pic>
          <p:nvPicPr>
            <p:cNvPr id="8" name="Picture 7" descr="Origin base year rents per unit area.tiff"/>
            <p:cNvPicPr>
              <a:picLocks noChangeAspect="1"/>
            </p:cNvPicPr>
            <p:nvPr/>
          </p:nvPicPr>
          <p:blipFill>
            <a:blip r:embed="rId5" cstate="print">
              <a:lum bright="2000" contrast="-6000"/>
            </a:blip>
            <a:stretch>
              <a:fillRect/>
            </a:stretch>
          </p:blipFill>
          <p:spPr>
            <a:xfrm>
              <a:off x="107504" y="980728"/>
              <a:ext cx="4354246" cy="4347766"/>
            </a:xfrm>
            <a:prstGeom prst="rect">
              <a:avLst/>
            </a:prstGeom>
          </p:spPr>
        </p:pic>
        <p:pic>
          <p:nvPicPr>
            <p:cNvPr id="9" name="Picture 8" descr="Destination base year rents per unit area.tiff"/>
            <p:cNvPicPr>
              <a:picLocks noChangeAspect="1"/>
            </p:cNvPicPr>
            <p:nvPr/>
          </p:nvPicPr>
          <p:blipFill>
            <a:blip r:embed="rId6" cstate="print">
              <a:lum bright="2000" contrast="-6000"/>
            </a:blip>
            <a:stretch>
              <a:fillRect/>
            </a:stretch>
          </p:blipFill>
          <p:spPr>
            <a:xfrm>
              <a:off x="4572000" y="980620"/>
              <a:ext cx="4354567" cy="4348087"/>
            </a:xfrm>
            <a:prstGeom prst="rect">
              <a:avLst/>
            </a:prstGeom>
          </p:spPr>
        </p:pic>
      </p:grpSp>
      <p:sp>
        <p:nvSpPr>
          <p:cNvPr id="11" name="TextBox 10"/>
          <p:cNvSpPr txBox="1"/>
          <p:nvPr/>
        </p:nvSpPr>
        <p:spPr>
          <a:xfrm>
            <a:off x="3347864" y="1052736"/>
            <a:ext cx="2371547" cy="461665"/>
          </a:xfrm>
          <a:prstGeom prst="rect">
            <a:avLst/>
          </a:prstGeom>
          <a:noFill/>
        </p:spPr>
        <p:txBody>
          <a:bodyPr wrap="none" rtlCol="0">
            <a:spAutoFit/>
          </a:bodyPr>
          <a:lstStyle/>
          <a:p>
            <a:r>
              <a:rPr lang="en-GB" sz="2400" b="1" dirty="0" smtClean="0"/>
              <a:t>Rent Distribution</a:t>
            </a:r>
            <a:endParaRPr lang="en-GB" sz="2400" b="1"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46332"/>
            <a:chOff x="0" y="0"/>
            <a:chExt cx="9144000" cy="646332"/>
          </a:xfrm>
        </p:grpSpPr>
        <p:grpSp>
          <p:nvGrpSpPr>
            <p:cNvPr id="3" name="Group 1"/>
            <p:cNvGrpSpPr/>
            <p:nvPr/>
          </p:nvGrpSpPr>
          <p:grpSpPr>
            <a:xfrm>
              <a:off x="0" y="0"/>
              <a:ext cx="9144000" cy="549275"/>
              <a:chOff x="0" y="0"/>
              <a:chExt cx="9144000" cy="549275"/>
            </a:xfrm>
          </p:grpSpPr>
          <p:pic>
            <p:nvPicPr>
              <p:cNvPr id="5" name="Picture 15" descr="DarkPurple90"/>
              <p:cNvPicPr>
                <a:picLocks noChangeAspect="1" noChangeArrowheads="1"/>
              </p:cNvPicPr>
              <p:nvPr/>
            </p:nvPicPr>
            <p:blipFill>
              <a:blip r:embed="rId3" cstate="print"/>
              <a:srcRect/>
              <a:stretch>
                <a:fillRect/>
              </a:stretch>
            </p:blipFill>
            <p:spPr bwMode="auto">
              <a:xfrm>
                <a:off x="0" y="0"/>
                <a:ext cx="9144000" cy="549275"/>
              </a:xfrm>
              <a:prstGeom prst="rect">
                <a:avLst/>
              </a:prstGeom>
              <a:noFill/>
              <a:ln w="9525">
                <a:noFill/>
                <a:miter lim="800000"/>
                <a:headEnd/>
                <a:tailEnd/>
              </a:ln>
            </p:spPr>
          </p:pic>
          <p:pic>
            <p:nvPicPr>
              <p:cNvPr id="6" name="Picture 5" descr="CASA_logo__whiteRGB.png"/>
              <p:cNvPicPr>
                <a:picLocks noChangeAspect="1"/>
              </p:cNvPicPr>
              <p:nvPr/>
            </p:nvPicPr>
            <p:blipFill>
              <a:blip r:embed="rId4" cstate="print"/>
              <a:srcRect/>
              <a:stretch>
                <a:fillRect/>
              </a:stretch>
            </p:blipFill>
            <p:spPr bwMode="auto">
              <a:xfrm>
                <a:off x="0" y="37817"/>
                <a:ext cx="393674" cy="471222"/>
              </a:xfrm>
              <a:prstGeom prst="rect">
                <a:avLst/>
              </a:prstGeom>
              <a:noFill/>
              <a:ln w="9525">
                <a:noFill/>
                <a:miter lim="800000"/>
                <a:headEnd/>
                <a:tailEnd/>
              </a:ln>
            </p:spPr>
          </p:pic>
        </p:grpSp>
        <p:sp>
          <p:nvSpPr>
            <p:cNvPr id="4"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grpSp>
        <p:nvGrpSpPr>
          <p:cNvPr id="10" name="Group 9"/>
          <p:cNvGrpSpPr/>
          <p:nvPr/>
        </p:nvGrpSpPr>
        <p:grpSpPr>
          <a:xfrm>
            <a:off x="251520" y="1628800"/>
            <a:ext cx="8640960" cy="4392488"/>
            <a:chOff x="179512" y="1556792"/>
            <a:chExt cx="8964488" cy="4565196"/>
          </a:xfrm>
        </p:grpSpPr>
        <p:pic>
          <p:nvPicPr>
            <p:cNvPr id="7" name="Picture 6" descr="change in Origin base year rents per unit area.tiff"/>
            <p:cNvPicPr>
              <a:picLocks noChangeAspect="1"/>
            </p:cNvPicPr>
            <p:nvPr/>
          </p:nvPicPr>
          <p:blipFill>
            <a:blip r:embed="rId5" cstate="print">
              <a:lum bright="2000" contrast="-6000"/>
            </a:blip>
            <a:stretch>
              <a:fillRect/>
            </a:stretch>
          </p:blipFill>
          <p:spPr>
            <a:xfrm>
              <a:off x="179512" y="1556792"/>
              <a:ext cx="4572000" cy="4565196"/>
            </a:xfrm>
            <a:prstGeom prst="rect">
              <a:avLst/>
            </a:prstGeom>
          </p:spPr>
        </p:pic>
        <p:pic>
          <p:nvPicPr>
            <p:cNvPr id="8" name="Picture 7" descr="change in Destination rents per unit area.tiff"/>
            <p:cNvPicPr>
              <a:picLocks noChangeAspect="1"/>
            </p:cNvPicPr>
            <p:nvPr/>
          </p:nvPicPr>
          <p:blipFill>
            <a:blip r:embed="rId6" cstate="print">
              <a:lum bright="2000" contrast="-6000"/>
            </a:blip>
            <a:stretch>
              <a:fillRect/>
            </a:stretch>
          </p:blipFill>
          <p:spPr>
            <a:xfrm>
              <a:off x="4573517" y="1556792"/>
              <a:ext cx="4570483" cy="4563682"/>
            </a:xfrm>
            <a:prstGeom prst="rect">
              <a:avLst/>
            </a:prstGeom>
          </p:spPr>
        </p:pic>
      </p:grpSp>
      <p:sp>
        <p:nvSpPr>
          <p:cNvPr id="11" name="Rectangle 10"/>
          <p:cNvSpPr/>
          <p:nvPr/>
        </p:nvSpPr>
        <p:spPr>
          <a:xfrm>
            <a:off x="3635896" y="980728"/>
            <a:ext cx="1791388" cy="461665"/>
          </a:xfrm>
          <a:prstGeom prst="rect">
            <a:avLst/>
          </a:prstGeom>
        </p:spPr>
        <p:txBody>
          <a:bodyPr wrap="none">
            <a:spAutoFit/>
          </a:bodyPr>
          <a:lstStyle/>
          <a:p>
            <a:r>
              <a:rPr lang="en-GB" sz="2400" b="1" dirty="0" smtClean="0"/>
              <a:t>Rent Change</a:t>
            </a:r>
            <a:endParaRPr lang="en-GB" sz="2400" b="1"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46332"/>
            <a:chOff x="0" y="0"/>
            <a:chExt cx="9144000" cy="646332"/>
          </a:xfrm>
        </p:grpSpPr>
        <p:grpSp>
          <p:nvGrpSpPr>
            <p:cNvPr id="3" name="Group 1"/>
            <p:cNvGrpSpPr/>
            <p:nvPr/>
          </p:nvGrpSpPr>
          <p:grpSpPr>
            <a:xfrm>
              <a:off x="0" y="0"/>
              <a:ext cx="9144000" cy="549275"/>
              <a:chOff x="0" y="0"/>
              <a:chExt cx="9144000" cy="549275"/>
            </a:xfrm>
          </p:grpSpPr>
          <p:pic>
            <p:nvPicPr>
              <p:cNvPr id="5" name="Picture 15" descr="DarkPurple90"/>
              <p:cNvPicPr>
                <a:picLocks noChangeAspect="1" noChangeArrowheads="1"/>
              </p:cNvPicPr>
              <p:nvPr/>
            </p:nvPicPr>
            <p:blipFill>
              <a:blip r:embed="rId3" cstate="print"/>
              <a:srcRect/>
              <a:stretch>
                <a:fillRect/>
              </a:stretch>
            </p:blipFill>
            <p:spPr bwMode="auto">
              <a:xfrm>
                <a:off x="0" y="0"/>
                <a:ext cx="9144000" cy="549275"/>
              </a:xfrm>
              <a:prstGeom prst="rect">
                <a:avLst/>
              </a:prstGeom>
              <a:noFill/>
              <a:ln w="9525">
                <a:noFill/>
                <a:miter lim="800000"/>
                <a:headEnd/>
                <a:tailEnd/>
              </a:ln>
            </p:spPr>
          </p:pic>
          <p:pic>
            <p:nvPicPr>
              <p:cNvPr id="6" name="Picture 5" descr="CASA_logo__whiteRGB.png"/>
              <p:cNvPicPr>
                <a:picLocks noChangeAspect="1"/>
              </p:cNvPicPr>
              <p:nvPr/>
            </p:nvPicPr>
            <p:blipFill>
              <a:blip r:embed="rId4" cstate="print"/>
              <a:srcRect/>
              <a:stretch>
                <a:fillRect/>
              </a:stretch>
            </p:blipFill>
            <p:spPr bwMode="auto">
              <a:xfrm>
                <a:off x="0" y="37817"/>
                <a:ext cx="393674" cy="471222"/>
              </a:xfrm>
              <a:prstGeom prst="rect">
                <a:avLst/>
              </a:prstGeom>
              <a:noFill/>
              <a:ln w="9525">
                <a:noFill/>
                <a:miter lim="800000"/>
                <a:headEnd/>
                <a:tailEnd/>
              </a:ln>
            </p:spPr>
          </p:pic>
        </p:grpSp>
        <p:sp>
          <p:nvSpPr>
            <p:cNvPr id="4"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graphicFrame>
        <p:nvGraphicFramePr>
          <p:cNvPr id="7" name="Table 6"/>
          <p:cNvGraphicFramePr>
            <a:graphicFrameLocks noGrp="1"/>
          </p:cNvGraphicFramePr>
          <p:nvPr/>
        </p:nvGraphicFramePr>
        <p:xfrm>
          <a:off x="251520" y="1397000"/>
          <a:ext cx="8784975" cy="5200352"/>
        </p:xfrm>
        <a:graphic>
          <a:graphicData uri="http://schemas.openxmlformats.org/drawingml/2006/table">
            <a:tbl>
              <a:tblPr firstRow="1" bandRow="1">
                <a:tableStyleId>{5C22544A-7EE6-4342-B048-85BDC9FD1C3A}</a:tableStyleId>
              </a:tblPr>
              <a:tblGrid>
                <a:gridCol w="2928325"/>
                <a:gridCol w="2928325"/>
                <a:gridCol w="2928325"/>
              </a:tblGrid>
              <a:tr h="2600176">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600176">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pic>
        <p:nvPicPr>
          <p:cNvPr id="13" name="Picture 12" descr="change in Origin base year rents per unit area.tiff"/>
          <p:cNvPicPr>
            <a:picLocks noChangeAspect="1"/>
          </p:cNvPicPr>
          <p:nvPr/>
        </p:nvPicPr>
        <p:blipFill>
          <a:blip r:embed="rId5" cstate="print">
            <a:lum bright="2000" contrast="-6000"/>
          </a:blip>
          <a:stretch>
            <a:fillRect/>
          </a:stretch>
        </p:blipFill>
        <p:spPr>
          <a:xfrm>
            <a:off x="72246" y="1340768"/>
            <a:ext cx="2915816" cy="2906216"/>
          </a:xfrm>
          <a:prstGeom prst="rect">
            <a:avLst/>
          </a:prstGeom>
        </p:spPr>
      </p:pic>
      <p:pic>
        <p:nvPicPr>
          <p:cNvPr id="14" name="Picture 13" descr="change in Destination rents per unit area.tiff"/>
          <p:cNvPicPr>
            <a:picLocks noChangeAspect="1"/>
          </p:cNvPicPr>
          <p:nvPr/>
        </p:nvPicPr>
        <p:blipFill>
          <a:blip r:embed="rId6" cstate="print">
            <a:lum bright="2000" contrast="-6000"/>
          </a:blip>
          <a:stretch>
            <a:fillRect/>
          </a:stretch>
        </p:blipFill>
        <p:spPr>
          <a:xfrm>
            <a:off x="53219" y="3933056"/>
            <a:ext cx="2862598" cy="2853174"/>
          </a:xfrm>
          <a:prstGeom prst="rect">
            <a:avLst/>
          </a:prstGeom>
        </p:spPr>
      </p:pic>
      <p:pic>
        <p:nvPicPr>
          <p:cNvPr id="15" name="Picture 14" descr="Origin rent change per trip.tiff"/>
          <p:cNvPicPr>
            <a:picLocks noChangeAspect="1"/>
          </p:cNvPicPr>
          <p:nvPr/>
        </p:nvPicPr>
        <p:blipFill>
          <a:blip r:embed="rId7" cstate="print">
            <a:lum bright="2000" contrast="-6000"/>
          </a:blip>
          <a:stretch>
            <a:fillRect/>
          </a:stretch>
        </p:blipFill>
        <p:spPr>
          <a:xfrm>
            <a:off x="3131840" y="1340768"/>
            <a:ext cx="2783398" cy="2880320"/>
          </a:xfrm>
          <a:prstGeom prst="rect">
            <a:avLst/>
          </a:prstGeom>
        </p:spPr>
      </p:pic>
      <p:pic>
        <p:nvPicPr>
          <p:cNvPr id="16" name="Picture 15" descr="Destination rent change per trip.tiff"/>
          <p:cNvPicPr>
            <a:picLocks noChangeAspect="1"/>
          </p:cNvPicPr>
          <p:nvPr/>
        </p:nvPicPr>
        <p:blipFill>
          <a:blip r:embed="rId8" cstate="print">
            <a:lum bright="2000" contrast="-6000"/>
          </a:blip>
          <a:stretch>
            <a:fillRect/>
          </a:stretch>
        </p:blipFill>
        <p:spPr>
          <a:xfrm>
            <a:off x="3131840" y="3930610"/>
            <a:ext cx="2808312" cy="2854206"/>
          </a:xfrm>
          <a:prstGeom prst="rect">
            <a:avLst/>
          </a:prstGeom>
        </p:spPr>
      </p:pic>
      <p:pic>
        <p:nvPicPr>
          <p:cNvPr id="17" name="Picture 16" descr="Total Origin  rent Change.tiff"/>
          <p:cNvPicPr>
            <a:picLocks noChangeAspect="1"/>
          </p:cNvPicPr>
          <p:nvPr/>
        </p:nvPicPr>
        <p:blipFill>
          <a:blip r:embed="rId9" cstate="print">
            <a:lum bright="2000" contrast="-6000"/>
          </a:blip>
          <a:stretch>
            <a:fillRect/>
          </a:stretch>
        </p:blipFill>
        <p:spPr>
          <a:xfrm>
            <a:off x="5796136" y="1340768"/>
            <a:ext cx="2880320" cy="2880320"/>
          </a:xfrm>
          <a:prstGeom prst="rect">
            <a:avLst/>
          </a:prstGeom>
        </p:spPr>
      </p:pic>
      <p:pic>
        <p:nvPicPr>
          <p:cNvPr id="18" name="Picture 17" descr="Total Destination  rent Change.tiff"/>
          <p:cNvPicPr>
            <a:picLocks noChangeAspect="1"/>
          </p:cNvPicPr>
          <p:nvPr/>
        </p:nvPicPr>
        <p:blipFill>
          <a:blip r:embed="rId10" cstate="print">
            <a:lum bright="2000" contrast="-6000"/>
          </a:blip>
          <a:stretch>
            <a:fillRect/>
          </a:stretch>
        </p:blipFill>
        <p:spPr>
          <a:xfrm>
            <a:off x="5796136" y="3861048"/>
            <a:ext cx="2907704" cy="2907704"/>
          </a:xfrm>
          <a:prstGeom prst="rect">
            <a:avLst/>
          </a:prstGeom>
        </p:spPr>
      </p:pic>
      <p:sp>
        <p:nvSpPr>
          <p:cNvPr id="19" name="TextBox 18"/>
          <p:cNvSpPr txBox="1"/>
          <p:nvPr/>
        </p:nvSpPr>
        <p:spPr>
          <a:xfrm>
            <a:off x="2627784" y="764704"/>
            <a:ext cx="3814699" cy="461665"/>
          </a:xfrm>
          <a:prstGeom prst="rect">
            <a:avLst/>
          </a:prstGeom>
          <a:noFill/>
        </p:spPr>
        <p:txBody>
          <a:bodyPr wrap="none" rtlCol="0">
            <a:spAutoFit/>
          </a:bodyPr>
          <a:lstStyle/>
          <a:p>
            <a:r>
              <a:rPr lang="en-GB" sz="2400" b="1" dirty="0" smtClean="0"/>
              <a:t>Components of Rent Change</a:t>
            </a:r>
            <a:endParaRPr lang="en-GB" sz="2400" b="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46332"/>
            <a:chOff x="0" y="0"/>
            <a:chExt cx="9144000" cy="646332"/>
          </a:xfrm>
        </p:grpSpPr>
        <p:grpSp>
          <p:nvGrpSpPr>
            <p:cNvPr id="3" name="Group 1"/>
            <p:cNvGrpSpPr/>
            <p:nvPr/>
          </p:nvGrpSpPr>
          <p:grpSpPr>
            <a:xfrm>
              <a:off x="0" y="0"/>
              <a:ext cx="9144000" cy="549275"/>
              <a:chOff x="0" y="0"/>
              <a:chExt cx="9144000" cy="549275"/>
            </a:xfrm>
          </p:grpSpPr>
          <p:pic>
            <p:nvPicPr>
              <p:cNvPr id="5" name="Picture 15" descr="DarkPurple90"/>
              <p:cNvPicPr>
                <a:picLocks noChangeAspect="1" noChangeArrowheads="1"/>
              </p:cNvPicPr>
              <p:nvPr/>
            </p:nvPicPr>
            <p:blipFill>
              <a:blip r:embed="rId3" cstate="print"/>
              <a:srcRect/>
              <a:stretch>
                <a:fillRect/>
              </a:stretch>
            </p:blipFill>
            <p:spPr bwMode="auto">
              <a:xfrm>
                <a:off x="0" y="0"/>
                <a:ext cx="9144000" cy="549275"/>
              </a:xfrm>
              <a:prstGeom prst="rect">
                <a:avLst/>
              </a:prstGeom>
              <a:noFill/>
              <a:ln w="9525">
                <a:noFill/>
                <a:miter lim="800000"/>
                <a:headEnd/>
                <a:tailEnd/>
              </a:ln>
            </p:spPr>
          </p:pic>
          <p:pic>
            <p:nvPicPr>
              <p:cNvPr id="6" name="Picture 5" descr="CASA_logo__whiteRGB.png"/>
              <p:cNvPicPr>
                <a:picLocks noChangeAspect="1"/>
              </p:cNvPicPr>
              <p:nvPr/>
            </p:nvPicPr>
            <p:blipFill>
              <a:blip r:embed="rId4" cstate="print"/>
              <a:srcRect/>
              <a:stretch>
                <a:fillRect/>
              </a:stretch>
            </p:blipFill>
            <p:spPr bwMode="auto">
              <a:xfrm>
                <a:off x="0" y="37817"/>
                <a:ext cx="393674" cy="471222"/>
              </a:xfrm>
              <a:prstGeom prst="rect">
                <a:avLst/>
              </a:prstGeom>
              <a:noFill/>
              <a:ln w="9525">
                <a:noFill/>
                <a:miter lim="800000"/>
                <a:headEnd/>
                <a:tailEnd/>
              </a:ln>
            </p:spPr>
          </p:pic>
        </p:grpSp>
        <p:sp>
          <p:nvSpPr>
            <p:cNvPr id="4"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sp>
        <p:nvSpPr>
          <p:cNvPr id="7" name="TextBox 6"/>
          <p:cNvSpPr txBox="1"/>
          <p:nvPr/>
        </p:nvSpPr>
        <p:spPr>
          <a:xfrm>
            <a:off x="3635896" y="764704"/>
            <a:ext cx="1699504" cy="461665"/>
          </a:xfrm>
          <a:prstGeom prst="rect">
            <a:avLst/>
          </a:prstGeom>
          <a:noFill/>
        </p:spPr>
        <p:txBody>
          <a:bodyPr wrap="none" rtlCol="0">
            <a:spAutoFit/>
          </a:bodyPr>
          <a:lstStyle/>
          <a:p>
            <a:r>
              <a:rPr lang="en-GB" sz="2400" b="1" dirty="0" smtClean="0"/>
              <a:t>Conclusions</a:t>
            </a:r>
            <a:endParaRPr lang="en-GB" sz="2400" b="1" dirty="0"/>
          </a:p>
        </p:txBody>
      </p:sp>
      <p:sp>
        <p:nvSpPr>
          <p:cNvPr id="8" name="TextBox 7"/>
          <p:cNvSpPr txBox="1"/>
          <p:nvPr/>
        </p:nvSpPr>
        <p:spPr>
          <a:xfrm>
            <a:off x="827584" y="1916832"/>
            <a:ext cx="7488832" cy="4524315"/>
          </a:xfrm>
          <a:prstGeom prst="rect">
            <a:avLst/>
          </a:prstGeom>
          <a:noFill/>
        </p:spPr>
        <p:txBody>
          <a:bodyPr wrap="square" rtlCol="0">
            <a:spAutoFit/>
          </a:bodyPr>
          <a:lstStyle/>
          <a:p>
            <a:pPr>
              <a:buFont typeface="Arial" pitchFamily="34" charset="0"/>
              <a:buChar char="•"/>
            </a:pPr>
            <a:r>
              <a:rPr lang="en-GB" dirty="0" smtClean="0"/>
              <a:t>   the spatial interaction model including rent, estimates deadweight loss and</a:t>
            </a:r>
          </a:p>
          <a:p>
            <a:r>
              <a:rPr lang="en-GB" dirty="0" smtClean="0"/>
              <a:t>    models imperfect competition</a:t>
            </a:r>
          </a:p>
          <a:p>
            <a:pPr>
              <a:buFont typeface="Arial" pitchFamily="34" charset="0"/>
              <a:buChar char="•"/>
            </a:pPr>
            <a:endParaRPr lang="en-GB" dirty="0" smtClean="0"/>
          </a:p>
          <a:p>
            <a:pPr>
              <a:buFont typeface="Arial" pitchFamily="34" charset="0"/>
              <a:buChar char="•"/>
            </a:pPr>
            <a:r>
              <a:rPr lang="en-GB" dirty="0" smtClean="0"/>
              <a:t>  perfect competition is not feasible in a spatial economy</a:t>
            </a:r>
          </a:p>
          <a:p>
            <a:endParaRPr lang="en-GB" dirty="0" smtClean="0"/>
          </a:p>
          <a:p>
            <a:pPr>
              <a:buFont typeface="Arial" pitchFamily="34" charset="0"/>
              <a:buChar char="•"/>
            </a:pPr>
            <a:r>
              <a:rPr lang="en-GB" dirty="0" smtClean="0"/>
              <a:t>   the benefits of transport investment can be measured by the change in</a:t>
            </a:r>
          </a:p>
          <a:p>
            <a:r>
              <a:rPr lang="en-GB" dirty="0" smtClean="0"/>
              <a:t>    deadweight  loss plus trip cost or the change in consumer surplus plus trip </a:t>
            </a:r>
          </a:p>
          <a:p>
            <a:r>
              <a:rPr lang="en-GB" dirty="0" smtClean="0"/>
              <a:t>   cost or the maximum change in rent</a:t>
            </a:r>
          </a:p>
          <a:p>
            <a:endParaRPr lang="en-GB" dirty="0" smtClean="0"/>
          </a:p>
          <a:p>
            <a:pPr>
              <a:buFont typeface="Arial" pitchFamily="34" charset="0"/>
              <a:buChar char="•"/>
            </a:pPr>
            <a:r>
              <a:rPr lang="en-GB" dirty="0" smtClean="0"/>
              <a:t>    the change in rent will never be less than the change in trip costs</a:t>
            </a:r>
          </a:p>
          <a:p>
            <a:endParaRPr lang="en-GB" dirty="0" smtClean="0"/>
          </a:p>
          <a:p>
            <a:pPr>
              <a:buFont typeface="Arial" pitchFamily="34" charset="0"/>
              <a:buChar char="•"/>
            </a:pPr>
            <a:r>
              <a:rPr lang="en-GB" dirty="0" smtClean="0"/>
              <a:t>   the Rule of a Half approximates to these measures for small changes</a:t>
            </a:r>
          </a:p>
          <a:p>
            <a:pPr>
              <a:buFont typeface="Arial" pitchFamily="34" charset="0"/>
              <a:buChar char="•"/>
            </a:pPr>
            <a:endParaRPr lang="en-GB" dirty="0" smtClean="0"/>
          </a:p>
          <a:p>
            <a:pPr>
              <a:buFont typeface="Arial" pitchFamily="34" charset="0"/>
              <a:buChar char="•"/>
            </a:pPr>
            <a:r>
              <a:rPr lang="en-GB" dirty="0" smtClean="0"/>
              <a:t>   the realisation of benefits is likely to require planned land use change</a:t>
            </a:r>
          </a:p>
          <a:p>
            <a:pPr>
              <a:buFont typeface="Arial" pitchFamily="34" charset="0"/>
              <a:buChar char="•"/>
            </a:pPr>
            <a:endParaRPr lang="en-GB" dirty="0" smtClean="0"/>
          </a:p>
          <a:p>
            <a:pPr>
              <a:buFont typeface="Arial" pitchFamily="34" charset="0"/>
              <a:buChar char="•"/>
            </a:pPr>
            <a:r>
              <a:rPr lang="en-GB" dirty="0" smtClean="0"/>
              <a:t>  land rent is intrinsic to the spatial interaction model</a:t>
            </a:r>
            <a:endParaRPr lang="en-GB"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46332"/>
            <a:chOff x="0" y="0"/>
            <a:chExt cx="9144000" cy="646332"/>
          </a:xfrm>
        </p:grpSpPr>
        <p:grpSp>
          <p:nvGrpSpPr>
            <p:cNvPr id="3" name="Group 1"/>
            <p:cNvGrpSpPr/>
            <p:nvPr/>
          </p:nvGrpSpPr>
          <p:grpSpPr>
            <a:xfrm>
              <a:off x="0" y="0"/>
              <a:ext cx="9144000" cy="549275"/>
              <a:chOff x="0" y="0"/>
              <a:chExt cx="9144000" cy="549275"/>
            </a:xfrm>
          </p:grpSpPr>
          <p:pic>
            <p:nvPicPr>
              <p:cNvPr id="5" name="Picture 15" descr="DarkPurple90"/>
              <p:cNvPicPr>
                <a:picLocks noChangeAspect="1" noChangeArrowheads="1"/>
              </p:cNvPicPr>
              <p:nvPr/>
            </p:nvPicPr>
            <p:blipFill>
              <a:blip r:embed="rId3" cstate="print"/>
              <a:srcRect/>
              <a:stretch>
                <a:fillRect/>
              </a:stretch>
            </p:blipFill>
            <p:spPr bwMode="auto">
              <a:xfrm>
                <a:off x="0" y="0"/>
                <a:ext cx="9144000" cy="549275"/>
              </a:xfrm>
              <a:prstGeom prst="rect">
                <a:avLst/>
              </a:prstGeom>
              <a:noFill/>
              <a:ln w="9525">
                <a:noFill/>
                <a:miter lim="800000"/>
                <a:headEnd/>
                <a:tailEnd/>
              </a:ln>
            </p:spPr>
          </p:pic>
          <p:pic>
            <p:nvPicPr>
              <p:cNvPr id="6" name="Picture 5" descr="CASA_logo__whiteRGB.png"/>
              <p:cNvPicPr>
                <a:picLocks noChangeAspect="1"/>
              </p:cNvPicPr>
              <p:nvPr/>
            </p:nvPicPr>
            <p:blipFill>
              <a:blip r:embed="rId4" cstate="print"/>
              <a:srcRect/>
              <a:stretch>
                <a:fillRect/>
              </a:stretch>
            </p:blipFill>
            <p:spPr bwMode="auto">
              <a:xfrm>
                <a:off x="0" y="37817"/>
                <a:ext cx="393674" cy="471222"/>
              </a:xfrm>
              <a:prstGeom prst="rect">
                <a:avLst/>
              </a:prstGeom>
              <a:noFill/>
              <a:ln w="9525">
                <a:noFill/>
                <a:miter lim="800000"/>
                <a:headEnd/>
                <a:tailEnd/>
              </a:ln>
            </p:spPr>
          </p:pic>
        </p:grpSp>
        <p:sp>
          <p:nvSpPr>
            <p:cNvPr id="4"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sp>
        <p:nvSpPr>
          <p:cNvPr id="7" name="TextBox 6"/>
          <p:cNvSpPr txBox="1"/>
          <p:nvPr/>
        </p:nvSpPr>
        <p:spPr>
          <a:xfrm>
            <a:off x="2915816" y="1124744"/>
            <a:ext cx="3017686" cy="461665"/>
          </a:xfrm>
          <a:prstGeom prst="rect">
            <a:avLst/>
          </a:prstGeom>
          <a:noFill/>
        </p:spPr>
        <p:txBody>
          <a:bodyPr wrap="none" rtlCol="0">
            <a:spAutoFit/>
          </a:bodyPr>
          <a:lstStyle/>
          <a:p>
            <a:r>
              <a:rPr lang="en-GB" sz="2400" b="1" dirty="0" smtClean="0"/>
              <a:t>Further Areas of Work</a:t>
            </a:r>
            <a:endParaRPr lang="en-GB" sz="2400" b="1" dirty="0"/>
          </a:p>
        </p:txBody>
      </p:sp>
      <p:sp>
        <p:nvSpPr>
          <p:cNvPr id="8" name="TextBox 7"/>
          <p:cNvSpPr txBox="1"/>
          <p:nvPr/>
        </p:nvSpPr>
        <p:spPr>
          <a:xfrm>
            <a:off x="1763688" y="1988840"/>
            <a:ext cx="5319983" cy="3693319"/>
          </a:xfrm>
          <a:prstGeom prst="rect">
            <a:avLst/>
          </a:prstGeom>
          <a:noFill/>
        </p:spPr>
        <p:txBody>
          <a:bodyPr wrap="square" rtlCol="0">
            <a:spAutoFit/>
          </a:bodyPr>
          <a:lstStyle/>
          <a:p>
            <a:pPr>
              <a:buFont typeface="Arial" pitchFamily="34" charset="0"/>
              <a:buChar char="•"/>
            </a:pPr>
            <a:r>
              <a:rPr lang="en-GB" dirty="0" smtClean="0"/>
              <a:t>  the question of second best</a:t>
            </a:r>
          </a:p>
          <a:p>
            <a:pPr>
              <a:buFont typeface="Arial" pitchFamily="34" charset="0"/>
              <a:buChar char="•"/>
            </a:pPr>
            <a:endParaRPr lang="en-GB" dirty="0" smtClean="0"/>
          </a:p>
          <a:p>
            <a:pPr>
              <a:buFont typeface="Arial" pitchFamily="34" charset="0"/>
              <a:buChar char="•"/>
            </a:pPr>
            <a:r>
              <a:rPr lang="en-GB" dirty="0" smtClean="0"/>
              <a:t>  migration and the relaxation of the constraints</a:t>
            </a:r>
          </a:p>
          <a:p>
            <a:pPr>
              <a:buFont typeface="Arial" pitchFamily="34" charset="0"/>
              <a:buChar char="•"/>
            </a:pPr>
            <a:endParaRPr lang="en-GB" dirty="0" smtClean="0"/>
          </a:p>
          <a:p>
            <a:pPr>
              <a:buFont typeface="Arial" pitchFamily="34" charset="0"/>
              <a:buChar char="•"/>
            </a:pPr>
            <a:r>
              <a:rPr lang="en-GB" dirty="0" smtClean="0"/>
              <a:t>  the analysis of agglomeration costs and benefits   </a:t>
            </a:r>
          </a:p>
          <a:p>
            <a:r>
              <a:rPr lang="en-GB" dirty="0" smtClean="0"/>
              <a:t>   within the model</a:t>
            </a:r>
          </a:p>
          <a:p>
            <a:pPr>
              <a:buFont typeface="Arial" pitchFamily="34" charset="0"/>
              <a:buChar char="•"/>
            </a:pPr>
            <a:endParaRPr lang="en-GB" dirty="0" smtClean="0"/>
          </a:p>
          <a:p>
            <a:pPr>
              <a:buFont typeface="Arial" pitchFamily="34" charset="0"/>
              <a:buChar char="•"/>
            </a:pPr>
            <a:r>
              <a:rPr lang="en-GB" dirty="0" smtClean="0"/>
              <a:t>  the analysis of income distribution and spatial equity</a:t>
            </a:r>
          </a:p>
          <a:p>
            <a:endParaRPr lang="en-GB" dirty="0" smtClean="0"/>
          </a:p>
          <a:p>
            <a:pPr>
              <a:buFont typeface="Arial" pitchFamily="34" charset="0"/>
              <a:buChar char="•"/>
            </a:pPr>
            <a:r>
              <a:rPr lang="en-GB" dirty="0" smtClean="0"/>
              <a:t>  the dynamics of land use change ... Z(t)</a:t>
            </a:r>
          </a:p>
          <a:p>
            <a:pPr>
              <a:buFont typeface="Arial" pitchFamily="34" charset="0"/>
              <a:buChar char="•"/>
            </a:pPr>
            <a:endParaRPr lang="en-GB" dirty="0" smtClean="0"/>
          </a:p>
          <a:p>
            <a:pPr>
              <a:buFont typeface="Arial" pitchFamily="34" charset="0"/>
              <a:buChar char="•"/>
            </a:pPr>
            <a:endParaRPr lang="en-GB" dirty="0" smtClean="0"/>
          </a:p>
          <a:p>
            <a:pPr>
              <a:buFont typeface="Arial" pitchFamily="34" charset="0"/>
              <a:buChar char="•"/>
            </a:pPr>
            <a:endParaRPr lang="en-GB"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46332"/>
            <a:chOff x="0" y="0"/>
            <a:chExt cx="9144000" cy="646332"/>
          </a:xfrm>
        </p:grpSpPr>
        <p:grpSp>
          <p:nvGrpSpPr>
            <p:cNvPr id="3" name="Group 1"/>
            <p:cNvGrpSpPr/>
            <p:nvPr/>
          </p:nvGrpSpPr>
          <p:grpSpPr>
            <a:xfrm>
              <a:off x="0" y="0"/>
              <a:ext cx="9144000" cy="549275"/>
              <a:chOff x="0" y="0"/>
              <a:chExt cx="9144000" cy="549275"/>
            </a:xfrm>
          </p:grpSpPr>
          <p:pic>
            <p:nvPicPr>
              <p:cNvPr id="5" name="Picture 15" descr="DarkPurple90"/>
              <p:cNvPicPr>
                <a:picLocks noChangeAspect="1" noChangeArrowheads="1"/>
              </p:cNvPicPr>
              <p:nvPr/>
            </p:nvPicPr>
            <p:blipFill>
              <a:blip r:embed="rId3" cstate="print"/>
              <a:srcRect/>
              <a:stretch>
                <a:fillRect/>
              </a:stretch>
            </p:blipFill>
            <p:spPr bwMode="auto">
              <a:xfrm>
                <a:off x="0" y="0"/>
                <a:ext cx="9144000" cy="549275"/>
              </a:xfrm>
              <a:prstGeom prst="rect">
                <a:avLst/>
              </a:prstGeom>
              <a:noFill/>
              <a:ln w="9525">
                <a:noFill/>
                <a:miter lim="800000"/>
                <a:headEnd/>
                <a:tailEnd/>
              </a:ln>
            </p:spPr>
          </p:pic>
          <p:pic>
            <p:nvPicPr>
              <p:cNvPr id="6" name="Picture 5" descr="CASA_logo__whiteRGB.png"/>
              <p:cNvPicPr>
                <a:picLocks noChangeAspect="1"/>
              </p:cNvPicPr>
              <p:nvPr/>
            </p:nvPicPr>
            <p:blipFill>
              <a:blip r:embed="rId4" cstate="print"/>
              <a:srcRect/>
              <a:stretch>
                <a:fillRect/>
              </a:stretch>
            </p:blipFill>
            <p:spPr bwMode="auto">
              <a:xfrm>
                <a:off x="0" y="37817"/>
                <a:ext cx="393674" cy="471222"/>
              </a:xfrm>
              <a:prstGeom prst="rect">
                <a:avLst/>
              </a:prstGeom>
              <a:noFill/>
              <a:ln w="9525">
                <a:noFill/>
                <a:miter lim="800000"/>
                <a:headEnd/>
                <a:tailEnd/>
              </a:ln>
            </p:spPr>
          </p:pic>
        </p:grpSp>
        <p:sp>
          <p:nvSpPr>
            <p:cNvPr id="4"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sp>
        <p:nvSpPr>
          <p:cNvPr id="7" name="TextBox 6"/>
          <p:cNvSpPr txBox="1"/>
          <p:nvPr/>
        </p:nvSpPr>
        <p:spPr>
          <a:xfrm>
            <a:off x="2987824" y="2492896"/>
            <a:ext cx="3094886" cy="461665"/>
          </a:xfrm>
          <a:prstGeom prst="rect">
            <a:avLst/>
          </a:prstGeom>
          <a:noFill/>
        </p:spPr>
        <p:txBody>
          <a:bodyPr wrap="none" rtlCol="0">
            <a:spAutoFit/>
          </a:bodyPr>
          <a:lstStyle/>
          <a:p>
            <a:r>
              <a:rPr lang="en-GB" sz="2400" b="1" dirty="0" smtClean="0"/>
              <a:t>Thank you for listening</a:t>
            </a:r>
            <a:endParaRPr lang="en-GB" sz="2400" b="1" dirty="0"/>
          </a:p>
        </p:txBody>
      </p:sp>
      <p:sp>
        <p:nvSpPr>
          <p:cNvPr id="8" name="TextBox 7"/>
          <p:cNvSpPr txBox="1"/>
          <p:nvPr/>
        </p:nvSpPr>
        <p:spPr>
          <a:xfrm>
            <a:off x="1403648" y="3789040"/>
            <a:ext cx="6930423" cy="2308324"/>
          </a:xfrm>
          <a:prstGeom prst="rect">
            <a:avLst/>
          </a:prstGeom>
          <a:noFill/>
        </p:spPr>
        <p:txBody>
          <a:bodyPr wrap="none" rtlCol="0">
            <a:spAutoFit/>
          </a:bodyPr>
          <a:lstStyle/>
          <a:p>
            <a:r>
              <a:rPr lang="en-GB" b="1" dirty="0" smtClean="0"/>
              <a:t>More details on</a:t>
            </a:r>
          </a:p>
          <a:p>
            <a:endParaRPr lang="en-GB" dirty="0" smtClean="0"/>
          </a:p>
          <a:p>
            <a:pPr algn="ctr"/>
            <a:r>
              <a:rPr lang="en-GB" dirty="0" smtClean="0">
                <a:hlinkClick r:id="rId5"/>
              </a:rPr>
              <a:t>https://www.bartlett.ucl.ac.uk/casa/publications/working-paper-199</a:t>
            </a:r>
            <a:endParaRPr lang="en-GB" dirty="0" smtClean="0"/>
          </a:p>
          <a:p>
            <a:r>
              <a:rPr lang="en-GB" dirty="0" smtClean="0"/>
              <a:t>   and</a:t>
            </a:r>
          </a:p>
          <a:p>
            <a:pPr algn="ctr"/>
            <a:r>
              <a:rPr lang="en-GB" dirty="0" smtClean="0"/>
              <a:t> </a:t>
            </a:r>
            <a:r>
              <a:rPr lang="en-GB" dirty="0" smtClean="0">
                <a:hlinkClick r:id="rId6"/>
              </a:rPr>
              <a:t>https://www.bartlett.ucl.ac.uk/casa/publications/working-paper-193</a:t>
            </a:r>
            <a:endParaRPr lang="en-GB" dirty="0" smtClean="0"/>
          </a:p>
          <a:p>
            <a:pPr algn="ctr"/>
            <a:endParaRPr lang="en-GB" dirty="0" smtClean="0"/>
          </a:p>
          <a:p>
            <a:r>
              <a:rPr lang="en-GB" b="1" dirty="0" smtClean="0"/>
              <a:t>Or contact on                     </a:t>
            </a:r>
            <a:r>
              <a:rPr lang="en-GB" dirty="0" smtClean="0">
                <a:hlinkClick r:id="rId7"/>
              </a:rPr>
              <a:t>r.morphet@ucl.ac.uk</a:t>
            </a:r>
            <a:endParaRPr lang="en-GB" dirty="0" smtClean="0"/>
          </a:p>
          <a:p>
            <a:endParaRPr lang="en-GB" dirty="0"/>
          </a:p>
        </p:txBody>
      </p:sp>
      <p:sp>
        <p:nvSpPr>
          <p:cNvPr id="9" name="Rectangle 8"/>
          <p:cNvSpPr/>
          <p:nvPr/>
        </p:nvSpPr>
        <p:spPr>
          <a:xfrm>
            <a:off x="1187624" y="980728"/>
            <a:ext cx="6408712" cy="461665"/>
          </a:xfrm>
          <a:prstGeom prst="rect">
            <a:avLst/>
          </a:prstGeom>
        </p:spPr>
        <p:txBody>
          <a:bodyPr wrap="square">
            <a:spAutoFit/>
          </a:bodyPr>
          <a:lstStyle/>
          <a:p>
            <a:r>
              <a:rPr lang="en-GB" sz="2400" b="1" dirty="0" smtClean="0"/>
              <a:t>Spatial interaction under imperfect competition</a:t>
            </a:r>
            <a:endParaRPr lang="en-GB" sz="2400" b="1"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9144000" cy="646332"/>
            <a:chOff x="0" y="0"/>
            <a:chExt cx="9144000" cy="646332"/>
          </a:xfrm>
        </p:grpSpPr>
        <p:grpSp>
          <p:nvGrpSpPr>
            <p:cNvPr id="4" name="Group 1"/>
            <p:cNvGrpSpPr/>
            <p:nvPr/>
          </p:nvGrpSpPr>
          <p:grpSpPr>
            <a:xfrm>
              <a:off x="0" y="0"/>
              <a:ext cx="9144000" cy="549275"/>
              <a:chOff x="0" y="0"/>
              <a:chExt cx="9144000" cy="549275"/>
            </a:xfrm>
          </p:grpSpPr>
          <p:pic>
            <p:nvPicPr>
              <p:cNvPr id="6" name="Picture 15" descr="DarkPurple90"/>
              <p:cNvPicPr>
                <a:picLocks noChangeAspect="1" noChangeArrowheads="1"/>
              </p:cNvPicPr>
              <p:nvPr/>
            </p:nvPicPr>
            <p:blipFill>
              <a:blip r:embed="rId3" cstate="print"/>
              <a:srcRect/>
              <a:stretch>
                <a:fillRect/>
              </a:stretch>
            </p:blipFill>
            <p:spPr bwMode="auto">
              <a:xfrm>
                <a:off x="0" y="0"/>
                <a:ext cx="9144000" cy="549275"/>
              </a:xfrm>
              <a:prstGeom prst="rect">
                <a:avLst/>
              </a:prstGeom>
              <a:noFill/>
              <a:ln w="9525">
                <a:noFill/>
                <a:miter lim="800000"/>
                <a:headEnd/>
                <a:tailEnd/>
              </a:ln>
            </p:spPr>
          </p:pic>
          <p:pic>
            <p:nvPicPr>
              <p:cNvPr id="7" name="Picture 6" descr="CASA_logo__whiteRGB.png"/>
              <p:cNvPicPr>
                <a:picLocks noChangeAspect="1"/>
              </p:cNvPicPr>
              <p:nvPr/>
            </p:nvPicPr>
            <p:blipFill>
              <a:blip r:embed="rId4" cstate="print"/>
              <a:srcRect/>
              <a:stretch>
                <a:fillRect/>
              </a:stretch>
            </p:blipFill>
            <p:spPr bwMode="auto">
              <a:xfrm>
                <a:off x="0" y="37817"/>
                <a:ext cx="393674" cy="471222"/>
              </a:xfrm>
              <a:prstGeom prst="rect">
                <a:avLst/>
              </a:prstGeom>
              <a:noFill/>
              <a:ln w="9525">
                <a:noFill/>
                <a:miter lim="800000"/>
                <a:headEnd/>
                <a:tailEnd/>
              </a:ln>
            </p:spPr>
          </p:pic>
        </p:grpSp>
        <p:sp>
          <p:nvSpPr>
            <p:cNvPr id="5"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pic>
        <p:nvPicPr>
          <p:cNvPr id="3074" name="Picture 2"/>
          <p:cNvPicPr>
            <a:picLocks noChangeAspect="1" noChangeArrowheads="1"/>
          </p:cNvPicPr>
          <p:nvPr/>
        </p:nvPicPr>
        <p:blipFill>
          <a:blip r:embed="rId5" cstate="print"/>
          <a:srcRect/>
          <a:stretch>
            <a:fillRect/>
          </a:stretch>
        </p:blipFill>
        <p:spPr bwMode="auto">
          <a:xfrm>
            <a:off x="2195736" y="1196752"/>
            <a:ext cx="4562475" cy="5038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9144000" cy="646332"/>
            <a:chOff x="0" y="0"/>
            <a:chExt cx="9144000" cy="646332"/>
          </a:xfrm>
        </p:grpSpPr>
        <p:grpSp>
          <p:nvGrpSpPr>
            <p:cNvPr id="4" name="Group 1"/>
            <p:cNvGrpSpPr/>
            <p:nvPr/>
          </p:nvGrpSpPr>
          <p:grpSpPr>
            <a:xfrm>
              <a:off x="0" y="0"/>
              <a:ext cx="9144000" cy="549275"/>
              <a:chOff x="0" y="0"/>
              <a:chExt cx="9144000" cy="549275"/>
            </a:xfrm>
          </p:grpSpPr>
          <p:pic>
            <p:nvPicPr>
              <p:cNvPr id="6" name="Picture 15" descr="DarkPurple90"/>
              <p:cNvPicPr>
                <a:picLocks noChangeAspect="1" noChangeArrowheads="1"/>
              </p:cNvPicPr>
              <p:nvPr/>
            </p:nvPicPr>
            <p:blipFill>
              <a:blip r:embed="rId3" cstate="print"/>
              <a:srcRect/>
              <a:stretch>
                <a:fillRect/>
              </a:stretch>
            </p:blipFill>
            <p:spPr bwMode="auto">
              <a:xfrm>
                <a:off x="0" y="0"/>
                <a:ext cx="9144000" cy="549275"/>
              </a:xfrm>
              <a:prstGeom prst="rect">
                <a:avLst/>
              </a:prstGeom>
              <a:noFill/>
              <a:ln w="9525">
                <a:noFill/>
                <a:miter lim="800000"/>
                <a:headEnd/>
                <a:tailEnd/>
              </a:ln>
            </p:spPr>
          </p:pic>
          <p:pic>
            <p:nvPicPr>
              <p:cNvPr id="7" name="Picture 6" descr="CASA_logo__whiteRGB.png"/>
              <p:cNvPicPr>
                <a:picLocks noChangeAspect="1"/>
              </p:cNvPicPr>
              <p:nvPr/>
            </p:nvPicPr>
            <p:blipFill>
              <a:blip r:embed="rId4" cstate="print"/>
              <a:srcRect/>
              <a:stretch>
                <a:fillRect/>
              </a:stretch>
            </p:blipFill>
            <p:spPr bwMode="auto">
              <a:xfrm>
                <a:off x="0" y="37817"/>
                <a:ext cx="393674" cy="471222"/>
              </a:xfrm>
              <a:prstGeom prst="rect">
                <a:avLst/>
              </a:prstGeom>
              <a:noFill/>
              <a:ln w="9525">
                <a:noFill/>
                <a:miter lim="800000"/>
                <a:headEnd/>
                <a:tailEnd/>
              </a:ln>
            </p:spPr>
          </p:pic>
        </p:grpSp>
        <p:sp>
          <p:nvSpPr>
            <p:cNvPr id="5"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pic>
        <p:nvPicPr>
          <p:cNvPr id="8" name="Picture 7" descr="von Thunen generalised cost.png"/>
          <p:cNvPicPr>
            <a:picLocks noChangeAspect="1"/>
          </p:cNvPicPr>
          <p:nvPr/>
        </p:nvPicPr>
        <p:blipFill>
          <a:blip r:embed="rId5" cstate="print"/>
          <a:stretch>
            <a:fillRect/>
          </a:stretch>
        </p:blipFill>
        <p:spPr>
          <a:xfrm>
            <a:off x="1619672" y="980728"/>
            <a:ext cx="5210903" cy="5611008"/>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682869" y="1412875"/>
          <a:ext cx="1031776" cy="2712720"/>
        </p:xfrm>
        <a:graphic>
          <a:graphicData uri="http://schemas.openxmlformats.org/drawingml/2006/table">
            <a:tbl>
              <a:tblPr firstRow="1" bandRow="1">
                <a:tableStyleId>{5C22544A-7EE6-4342-B048-85BDC9FD1C3A}</a:tableStyleId>
              </a:tblPr>
              <a:tblGrid>
                <a:gridCol w="515888"/>
                <a:gridCol w="515888"/>
              </a:tblGrid>
              <a:tr h="228565">
                <a:tc>
                  <a:txBody>
                    <a:bodyPr/>
                    <a:lstStyle/>
                    <a:p>
                      <a:endParaRPr lang="en-GB" dirty="0">
                        <a:solidFill>
                          <a:schemeClr val="bg1"/>
                        </a:solidFill>
                      </a:endParaRPr>
                    </a:p>
                  </a:txBody>
                  <a:tcPr>
                    <a:solidFill>
                      <a:schemeClr val="bg1"/>
                    </a:solidFill>
                  </a:tcPr>
                </a:tc>
                <a:tc>
                  <a:txBody>
                    <a:bodyPr/>
                    <a:lstStyle/>
                    <a:p>
                      <a:r>
                        <a:rPr lang="en-GB" sz="1400" dirty="0" smtClean="0"/>
                        <a:t>The</a:t>
                      </a:r>
                      <a:r>
                        <a:rPr lang="en-GB" sz="1400" baseline="0" dirty="0" smtClean="0"/>
                        <a:t> City</a:t>
                      </a:r>
                      <a:endParaRPr lang="en-GB" sz="1400" dirty="0"/>
                    </a:p>
                  </a:txBody>
                  <a:tcPr/>
                </a:tc>
              </a:tr>
              <a:tr h="228565">
                <a:tc>
                  <a:txBody>
                    <a:bodyPr/>
                    <a:lstStyle/>
                    <a:p>
                      <a:r>
                        <a:rPr lang="en-GB" dirty="0" err="1" smtClean="0"/>
                        <a:t>O</a:t>
                      </a:r>
                      <a:r>
                        <a:rPr lang="en-GB" baseline="-25000" dirty="0" err="1" smtClean="0"/>
                        <a:t>1</a:t>
                      </a:r>
                      <a:endParaRPr lang="en-GB" dirty="0"/>
                    </a:p>
                  </a:txBody>
                  <a:tcPr/>
                </a:tc>
                <a:tc>
                  <a:txBody>
                    <a:bodyPr/>
                    <a:lstStyle/>
                    <a:p>
                      <a:r>
                        <a:rPr lang="en-GB" dirty="0" err="1" smtClean="0"/>
                        <a:t>d</a:t>
                      </a:r>
                      <a:r>
                        <a:rPr lang="en-GB" baseline="-25000" dirty="0" err="1" smtClean="0"/>
                        <a:t>1d</a:t>
                      </a:r>
                      <a:endParaRPr lang="en-GB" dirty="0"/>
                    </a:p>
                  </a:txBody>
                  <a:tcPr/>
                </a:tc>
              </a:tr>
              <a:tr h="228565">
                <a:tc>
                  <a:txBody>
                    <a:bodyPr/>
                    <a:lstStyle/>
                    <a:p>
                      <a:r>
                        <a:rPr lang="en-GB" dirty="0" err="1" smtClean="0"/>
                        <a:t>O</a:t>
                      </a:r>
                      <a:r>
                        <a:rPr lang="en-GB" b="0" baseline="-25000" dirty="0" err="1" smtClean="0"/>
                        <a:t>2</a:t>
                      </a:r>
                      <a:endParaRPr lang="en-GB" dirty="0"/>
                    </a:p>
                  </a:txBody>
                  <a:tcPr/>
                </a:tc>
                <a:tc>
                  <a:txBody>
                    <a:bodyPr/>
                    <a:lstStyle/>
                    <a:p>
                      <a:r>
                        <a:rPr lang="en-GB" dirty="0" err="1" smtClean="0"/>
                        <a:t>d</a:t>
                      </a:r>
                      <a:r>
                        <a:rPr lang="en-GB" baseline="-25000" dirty="0" err="1" smtClean="0"/>
                        <a:t>2d</a:t>
                      </a:r>
                      <a:endParaRPr lang="en-GB" dirty="0"/>
                    </a:p>
                  </a:txBody>
                  <a:tcPr/>
                </a:tc>
              </a:tr>
              <a:tr h="228565">
                <a:tc>
                  <a:txBody>
                    <a:bodyPr/>
                    <a:lstStyle/>
                    <a:p>
                      <a:r>
                        <a:rPr lang="en-GB" dirty="0" smtClean="0"/>
                        <a:t>...</a:t>
                      </a:r>
                      <a:endParaRPr lang="en-GB" dirty="0"/>
                    </a:p>
                  </a:txBody>
                  <a:tcPr/>
                </a:tc>
                <a:tc>
                  <a:txBody>
                    <a:bodyPr/>
                    <a:lstStyle/>
                    <a:p>
                      <a:r>
                        <a:rPr lang="en-GB" dirty="0" smtClean="0"/>
                        <a:t>...</a:t>
                      </a:r>
                    </a:p>
                  </a:txBody>
                  <a:tcPr/>
                </a:tc>
              </a:tr>
              <a:tr h="228565">
                <a:tc>
                  <a:txBody>
                    <a:bodyPr/>
                    <a:lstStyle/>
                    <a:p>
                      <a:r>
                        <a:rPr lang="en-GB" dirty="0" err="1" smtClean="0"/>
                        <a:t>O</a:t>
                      </a:r>
                      <a:r>
                        <a:rPr lang="en-GB" b="0" baseline="-25000" dirty="0" err="1" smtClean="0"/>
                        <a:t>i</a:t>
                      </a:r>
                      <a:endParaRPr lang="en-GB" dirty="0"/>
                    </a:p>
                  </a:txBody>
                  <a:tcPr/>
                </a:tc>
                <a:tc>
                  <a:txBody>
                    <a:bodyPr/>
                    <a:lstStyle/>
                    <a:p>
                      <a:r>
                        <a:rPr lang="en-GB" dirty="0" smtClean="0"/>
                        <a:t>d</a:t>
                      </a:r>
                      <a:r>
                        <a:rPr lang="en-GB" baseline="-25000" dirty="0" smtClean="0"/>
                        <a:t>id</a:t>
                      </a:r>
                      <a:endParaRPr lang="en-GB" dirty="0"/>
                    </a:p>
                  </a:txBody>
                  <a:tcPr/>
                </a:tc>
              </a:tr>
              <a:tr h="228565">
                <a:tc>
                  <a:txBody>
                    <a:bodyPr/>
                    <a:lstStyle/>
                    <a:p>
                      <a:r>
                        <a:rPr lang="en-GB" dirty="0" smtClean="0"/>
                        <a:t>...</a:t>
                      </a:r>
                      <a:endParaRPr lang="en-GB" dirty="0"/>
                    </a:p>
                  </a:txBody>
                  <a:tcPr/>
                </a:tc>
                <a:tc>
                  <a:txBody>
                    <a:bodyPr/>
                    <a:lstStyle/>
                    <a:p>
                      <a:r>
                        <a:rPr lang="en-GB" dirty="0" smtClean="0"/>
                        <a:t>...</a:t>
                      </a:r>
                      <a:endParaRPr lang="en-GB" dirty="0"/>
                    </a:p>
                  </a:txBody>
                  <a:tcPr/>
                </a:tc>
              </a:tr>
              <a:tr h="228565">
                <a:tc>
                  <a:txBody>
                    <a:bodyPr/>
                    <a:lstStyle/>
                    <a:p>
                      <a:r>
                        <a:rPr lang="en-GB" dirty="0" smtClean="0"/>
                        <a:t>O</a:t>
                      </a:r>
                      <a:r>
                        <a:rPr lang="en-GB" baseline="-25000" dirty="0" smtClean="0"/>
                        <a:t>n</a:t>
                      </a:r>
                      <a:endParaRPr lang="en-GB" dirty="0"/>
                    </a:p>
                  </a:txBody>
                  <a:tcPr/>
                </a:tc>
                <a:tc>
                  <a:txBody>
                    <a:bodyPr/>
                    <a:lstStyle/>
                    <a:p>
                      <a:r>
                        <a:rPr lang="en-GB" dirty="0" err="1" smtClean="0"/>
                        <a:t>d</a:t>
                      </a:r>
                      <a:r>
                        <a:rPr lang="en-GB" baseline="-25000" dirty="0" err="1" smtClean="0"/>
                        <a:t>nd</a:t>
                      </a:r>
                      <a:endParaRPr lang="en-GB" dirty="0"/>
                    </a:p>
                  </a:txBody>
                  <a:tcPr/>
                </a:tc>
              </a:tr>
            </a:tbl>
          </a:graphicData>
        </a:graphic>
      </p:graphicFrame>
      <p:graphicFrame>
        <p:nvGraphicFramePr>
          <p:cNvPr id="7" name="Table 6"/>
          <p:cNvGraphicFramePr>
            <a:graphicFrameLocks noGrp="1"/>
          </p:cNvGraphicFramePr>
          <p:nvPr/>
        </p:nvGraphicFramePr>
        <p:xfrm>
          <a:off x="2123343" y="1412875"/>
          <a:ext cx="1031776" cy="2712720"/>
        </p:xfrm>
        <a:graphic>
          <a:graphicData uri="http://schemas.openxmlformats.org/drawingml/2006/table">
            <a:tbl>
              <a:tblPr firstRow="1" bandRow="1">
                <a:tableStyleId>{5C22544A-7EE6-4342-B048-85BDC9FD1C3A}</a:tableStyleId>
              </a:tblPr>
              <a:tblGrid>
                <a:gridCol w="515888"/>
                <a:gridCol w="515888"/>
              </a:tblGrid>
              <a:tr h="228565">
                <a:tc>
                  <a:txBody>
                    <a:bodyPr/>
                    <a:lstStyle/>
                    <a:p>
                      <a:endParaRPr lang="en-GB" dirty="0">
                        <a:solidFill>
                          <a:schemeClr val="bg1"/>
                        </a:solidFill>
                      </a:endParaRPr>
                    </a:p>
                  </a:txBody>
                  <a:tcPr>
                    <a:solidFill>
                      <a:schemeClr val="bg1"/>
                    </a:solidFill>
                  </a:tcPr>
                </a:tc>
                <a:tc>
                  <a:txBody>
                    <a:bodyPr/>
                    <a:lstStyle/>
                    <a:p>
                      <a:r>
                        <a:rPr lang="en-GB" sz="1400" dirty="0" smtClean="0"/>
                        <a:t>The</a:t>
                      </a:r>
                      <a:r>
                        <a:rPr lang="en-GB" sz="1400" baseline="0" dirty="0" smtClean="0"/>
                        <a:t> City</a:t>
                      </a:r>
                      <a:endParaRPr lang="en-GB" sz="1400" dirty="0"/>
                    </a:p>
                  </a:txBody>
                  <a:tcPr/>
                </a:tc>
              </a:tr>
              <a:tr h="228565">
                <a:tc>
                  <a:txBody>
                    <a:bodyPr/>
                    <a:lstStyle/>
                    <a:p>
                      <a:r>
                        <a:rPr lang="en-GB" dirty="0" err="1" smtClean="0"/>
                        <a:t>O</a:t>
                      </a:r>
                      <a:r>
                        <a:rPr lang="en-GB" baseline="-25000" dirty="0" err="1" smtClean="0"/>
                        <a:t>1</a:t>
                      </a:r>
                      <a:endParaRPr lang="en-GB" dirty="0"/>
                    </a:p>
                  </a:txBody>
                  <a:tcPr/>
                </a:tc>
                <a:tc>
                  <a:txBody>
                    <a:bodyPr/>
                    <a:lstStyle/>
                    <a:p>
                      <a:r>
                        <a:rPr lang="en-GB" baseline="0" dirty="0" err="1" smtClean="0"/>
                        <a:t>c</a:t>
                      </a:r>
                      <a:r>
                        <a:rPr lang="en-GB" baseline="-25000" dirty="0" err="1" smtClean="0"/>
                        <a:t>1d</a:t>
                      </a:r>
                      <a:endParaRPr lang="en-GB" dirty="0"/>
                    </a:p>
                  </a:txBody>
                  <a:tcPr/>
                </a:tc>
              </a:tr>
              <a:tr h="228565">
                <a:tc>
                  <a:txBody>
                    <a:bodyPr/>
                    <a:lstStyle/>
                    <a:p>
                      <a:r>
                        <a:rPr lang="en-GB" dirty="0" err="1" smtClean="0"/>
                        <a:t>O</a:t>
                      </a:r>
                      <a:r>
                        <a:rPr lang="en-GB" b="0" baseline="-25000" dirty="0" err="1" smtClean="0"/>
                        <a:t>2</a:t>
                      </a:r>
                      <a:endParaRPr lang="en-GB" dirty="0"/>
                    </a:p>
                  </a:txBody>
                  <a:tcPr/>
                </a:tc>
                <a:tc>
                  <a:txBody>
                    <a:bodyPr/>
                    <a:lstStyle/>
                    <a:p>
                      <a:r>
                        <a:rPr lang="en-GB" baseline="0" dirty="0" err="1" smtClean="0"/>
                        <a:t>c</a:t>
                      </a:r>
                      <a:r>
                        <a:rPr lang="en-GB" baseline="-25000" dirty="0" err="1" smtClean="0"/>
                        <a:t>2d</a:t>
                      </a:r>
                      <a:endParaRPr lang="en-GB" dirty="0"/>
                    </a:p>
                  </a:txBody>
                  <a:tcPr/>
                </a:tc>
              </a:tr>
              <a:tr h="228565">
                <a:tc>
                  <a:txBody>
                    <a:bodyPr/>
                    <a:lstStyle/>
                    <a:p>
                      <a:r>
                        <a:rPr lang="en-GB" dirty="0" smtClean="0"/>
                        <a:t>...</a:t>
                      </a:r>
                      <a:endParaRPr lang="en-GB" dirty="0"/>
                    </a:p>
                  </a:txBody>
                  <a:tcPr/>
                </a:tc>
                <a:tc>
                  <a:txBody>
                    <a:bodyPr/>
                    <a:lstStyle/>
                    <a:p>
                      <a:r>
                        <a:rPr lang="en-GB" dirty="0" smtClean="0"/>
                        <a:t>...</a:t>
                      </a:r>
                    </a:p>
                  </a:txBody>
                  <a:tcPr/>
                </a:tc>
              </a:tr>
              <a:tr h="228565">
                <a:tc>
                  <a:txBody>
                    <a:bodyPr/>
                    <a:lstStyle/>
                    <a:p>
                      <a:r>
                        <a:rPr lang="en-GB" dirty="0" err="1" smtClean="0"/>
                        <a:t>O</a:t>
                      </a:r>
                      <a:r>
                        <a:rPr lang="en-GB" b="0" baseline="-25000" dirty="0" err="1" smtClean="0"/>
                        <a:t>i</a:t>
                      </a:r>
                      <a:endParaRPr lang="en-GB" dirty="0"/>
                    </a:p>
                  </a:txBody>
                  <a:tcPr/>
                </a:tc>
                <a:tc>
                  <a:txBody>
                    <a:bodyPr/>
                    <a:lstStyle/>
                    <a:p>
                      <a:r>
                        <a:rPr lang="en-GB" baseline="0" dirty="0" smtClean="0"/>
                        <a:t>c</a:t>
                      </a:r>
                      <a:r>
                        <a:rPr lang="en-GB" baseline="-25000" dirty="0" smtClean="0"/>
                        <a:t>id</a:t>
                      </a:r>
                      <a:endParaRPr lang="en-GB" dirty="0"/>
                    </a:p>
                  </a:txBody>
                  <a:tcPr/>
                </a:tc>
              </a:tr>
              <a:tr h="228565">
                <a:tc>
                  <a:txBody>
                    <a:bodyPr/>
                    <a:lstStyle/>
                    <a:p>
                      <a:r>
                        <a:rPr lang="en-GB" dirty="0" smtClean="0"/>
                        <a:t>...</a:t>
                      </a:r>
                      <a:endParaRPr lang="en-GB" dirty="0"/>
                    </a:p>
                  </a:txBody>
                  <a:tcPr/>
                </a:tc>
                <a:tc>
                  <a:txBody>
                    <a:bodyPr/>
                    <a:lstStyle/>
                    <a:p>
                      <a:r>
                        <a:rPr lang="en-GB" dirty="0" smtClean="0"/>
                        <a:t>...</a:t>
                      </a:r>
                      <a:endParaRPr lang="en-GB" dirty="0"/>
                    </a:p>
                  </a:txBody>
                  <a:tcPr/>
                </a:tc>
              </a:tr>
              <a:tr h="228565">
                <a:tc>
                  <a:txBody>
                    <a:bodyPr/>
                    <a:lstStyle/>
                    <a:p>
                      <a:r>
                        <a:rPr lang="en-GB" dirty="0" smtClean="0"/>
                        <a:t>O</a:t>
                      </a:r>
                      <a:r>
                        <a:rPr lang="en-GB" baseline="-25000" dirty="0" smtClean="0"/>
                        <a:t>n</a:t>
                      </a:r>
                      <a:endParaRPr lang="en-GB" dirty="0"/>
                    </a:p>
                  </a:txBody>
                  <a:tcPr/>
                </a:tc>
                <a:tc>
                  <a:txBody>
                    <a:bodyPr/>
                    <a:lstStyle/>
                    <a:p>
                      <a:r>
                        <a:rPr lang="en-GB" baseline="0" dirty="0" err="1" smtClean="0"/>
                        <a:t>c</a:t>
                      </a:r>
                      <a:r>
                        <a:rPr lang="en-GB" baseline="-25000" dirty="0" err="1" smtClean="0"/>
                        <a:t>nd</a:t>
                      </a:r>
                      <a:endParaRPr lang="en-GB" dirty="0"/>
                    </a:p>
                  </a:txBody>
                  <a:tcPr/>
                </a:tc>
              </a:tr>
            </a:tbl>
          </a:graphicData>
        </a:graphic>
      </p:graphicFrame>
      <p:graphicFrame>
        <p:nvGraphicFramePr>
          <p:cNvPr id="8" name="Table 7"/>
          <p:cNvGraphicFramePr>
            <a:graphicFrameLocks noGrp="1"/>
          </p:cNvGraphicFramePr>
          <p:nvPr/>
        </p:nvGraphicFramePr>
        <p:xfrm>
          <a:off x="3563815" y="1412875"/>
          <a:ext cx="1031776" cy="2712720"/>
        </p:xfrm>
        <a:graphic>
          <a:graphicData uri="http://schemas.openxmlformats.org/drawingml/2006/table">
            <a:tbl>
              <a:tblPr firstRow="1" bandRow="1">
                <a:tableStyleId>{5C22544A-7EE6-4342-B048-85BDC9FD1C3A}</a:tableStyleId>
              </a:tblPr>
              <a:tblGrid>
                <a:gridCol w="515888"/>
                <a:gridCol w="515888"/>
              </a:tblGrid>
              <a:tr h="228565">
                <a:tc>
                  <a:txBody>
                    <a:bodyPr/>
                    <a:lstStyle/>
                    <a:p>
                      <a:endParaRPr lang="en-GB" dirty="0">
                        <a:solidFill>
                          <a:schemeClr val="bg1"/>
                        </a:solidFill>
                      </a:endParaRPr>
                    </a:p>
                  </a:txBody>
                  <a:tcPr>
                    <a:solidFill>
                      <a:schemeClr val="bg1"/>
                    </a:solidFill>
                  </a:tcPr>
                </a:tc>
                <a:tc>
                  <a:txBody>
                    <a:bodyPr/>
                    <a:lstStyle/>
                    <a:p>
                      <a:r>
                        <a:rPr lang="en-GB" sz="1400" dirty="0" smtClean="0"/>
                        <a:t>The</a:t>
                      </a:r>
                      <a:r>
                        <a:rPr lang="en-GB" sz="1400" baseline="0" dirty="0" smtClean="0"/>
                        <a:t> City</a:t>
                      </a:r>
                      <a:endParaRPr lang="en-GB" sz="1400" dirty="0"/>
                    </a:p>
                  </a:txBody>
                  <a:tcPr/>
                </a:tc>
              </a:tr>
              <a:tr h="228565">
                <a:tc>
                  <a:txBody>
                    <a:bodyPr/>
                    <a:lstStyle/>
                    <a:p>
                      <a:r>
                        <a:rPr lang="en-GB" baseline="0" dirty="0" err="1" smtClean="0"/>
                        <a:t>p</a:t>
                      </a:r>
                      <a:r>
                        <a:rPr lang="en-GB" baseline="-25000" dirty="0" err="1" smtClean="0"/>
                        <a:t>1</a:t>
                      </a:r>
                      <a:endParaRPr lang="en-GB" dirty="0"/>
                    </a:p>
                  </a:txBody>
                  <a:tcPr/>
                </a:tc>
                <a:tc>
                  <a:txBody>
                    <a:bodyPr/>
                    <a:lstStyle/>
                    <a:p>
                      <a:r>
                        <a:rPr lang="en-GB" baseline="0" dirty="0" err="1" smtClean="0"/>
                        <a:t>p</a:t>
                      </a:r>
                      <a:r>
                        <a:rPr lang="en-GB" baseline="-25000" dirty="0" err="1" smtClean="0"/>
                        <a:t>1d</a:t>
                      </a:r>
                      <a:endParaRPr lang="en-GB" dirty="0"/>
                    </a:p>
                  </a:txBody>
                  <a:tcPr/>
                </a:tc>
              </a:tr>
              <a:tr h="228565">
                <a:tc>
                  <a:txBody>
                    <a:bodyPr/>
                    <a:lstStyle/>
                    <a:p>
                      <a:r>
                        <a:rPr lang="en-GB" baseline="0" dirty="0" err="1" smtClean="0"/>
                        <a:t>p</a:t>
                      </a:r>
                      <a:r>
                        <a:rPr lang="en-GB" baseline="-25000" dirty="0" err="1" smtClean="0"/>
                        <a:t>2</a:t>
                      </a:r>
                      <a:endParaRPr lang="en-GB" dirty="0"/>
                    </a:p>
                  </a:txBody>
                  <a:tcPr/>
                </a:tc>
                <a:tc>
                  <a:txBody>
                    <a:bodyPr/>
                    <a:lstStyle/>
                    <a:p>
                      <a:r>
                        <a:rPr lang="en-GB" baseline="0" dirty="0" err="1" smtClean="0"/>
                        <a:t>p</a:t>
                      </a:r>
                      <a:r>
                        <a:rPr lang="en-GB" baseline="-25000" dirty="0" err="1" smtClean="0"/>
                        <a:t>2d</a:t>
                      </a:r>
                      <a:endParaRPr lang="en-GB" dirty="0"/>
                    </a:p>
                  </a:txBody>
                  <a:tcPr/>
                </a:tc>
              </a:tr>
              <a:tr h="228565">
                <a:tc>
                  <a:txBody>
                    <a:bodyPr/>
                    <a:lstStyle/>
                    <a:p>
                      <a:r>
                        <a:rPr lang="en-GB" dirty="0" smtClean="0"/>
                        <a:t>...</a:t>
                      </a:r>
                      <a:endParaRPr lang="en-GB" dirty="0"/>
                    </a:p>
                  </a:txBody>
                  <a:tcPr/>
                </a:tc>
                <a:tc>
                  <a:txBody>
                    <a:bodyPr/>
                    <a:lstStyle/>
                    <a:p>
                      <a:r>
                        <a:rPr lang="en-GB" dirty="0" smtClean="0"/>
                        <a:t>...</a:t>
                      </a:r>
                    </a:p>
                  </a:txBody>
                  <a:tcPr/>
                </a:tc>
              </a:tr>
              <a:tr h="228565">
                <a:tc>
                  <a:txBody>
                    <a:bodyPr/>
                    <a:lstStyle/>
                    <a:p>
                      <a:r>
                        <a:rPr lang="en-GB" baseline="0" dirty="0" smtClean="0"/>
                        <a:t>p</a:t>
                      </a:r>
                      <a:r>
                        <a:rPr lang="en-GB" baseline="-25000" dirty="0" smtClean="0"/>
                        <a:t>i</a:t>
                      </a:r>
                      <a:endParaRPr lang="en-GB" dirty="0"/>
                    </a:p>
                  </a:txBody>
                  <a:tcPr/>
                </a:tc>
                <a:tc>
                  <a:txBody>
                    <a:bodyPr/>
                    <a:lstStyle/>
                    <a:p>
                      <a:r>
                        <a:rPr lang="en-GB" baseline="0" dirty="0" err="1" smtClean="0"/>
                        <a:t>p</a:t>
                      </a:r>
                      <a:r>
                        <a:rPr lang="en-GB" baseline="-25000" dirty="0" err="1" smtClean="0"/>
                        <a:t>id</a:t>
                      </a:r>
                      <a:endParaRPr lang="en-GB" dirty="0"/>
                    </a:p>
                  </a:txBody>
                  <a:tcPr/>
                </a:tc>
              </a:tr>
              <a:tr h="228565">
                <a:tc>
                  <a:txBody>
                    <a:bodyPr/>
                    <a:lstStyle/>
                    <a:p>
                      <a:r>
                        <a:rPr lang="en-GB" dirty="0" smtClean="0"/>
                        <a:t>...</a:t>
                      </a:r>
                      <a:endParaRPr lang="en-GB" dirty="0"/>
                    </a:p>
                  </a:txBody>
                  <a:tcPr/>
                </a:tc>
                <a:tc>
                  <a:txBody>
                    <a:bodyPr/>
                    <a:lstStyle/>
                    <a:p>
                      <a:r>
                        <a:rPr lang="en-GB" dirty="0" smtClean="0"/>
                        <a:t>...</a:t>
                      </a:r>
                      <a:endParaRPr lang="en-GB" dirty="0"/>
                    </a:p>
                  </a:txBody>
                  <a:tcPr/>
                </a:tc>
              </a:tr>
              <a:tr h="228565">
                <a:tc>
                  <a:txBody>
                    <a:bodyPr/>
                    <a:lstStyle/>
                    <a:p>
                      <a:r>
                        <a:rPr lang="en-GB" baseline="0" dirty="0" err="1" smtClean="0"/>
                        <a:t>p</a:t>
                      </a:r>
                      <a:r>
                        <a:rPr lang="en-GB" baseline="-25000" dirty="0" err="1" smtClean="0"/>
                        <a:t>n</a:t>
                      </a:r>
                      <a:endParaRPr lang="en-GB" dirty="0"/>
                    </a:p>
                  </a:txBody>
                  <a:tcPr/>
                </a:tc>
                <a:tc>
                  <a:txBody>
                    <a:bodyPr/>
                    <a:lstStyle/>
                    <a:p>
                      <a:r>
                        <a:rPr lang="en-GB" baseline="0" dirty="0" err="1" smtClean="0"/>
                        <a:t>p</a:t>
                      </a:r>
                      <a:r>
                        <a:rPr lang="en-GB" baseline="-25000" dirty="0" err="1" smtClean="0"/>
                        <a:t>nd</a:t>
                      </a:r>
                      <a:endParaRPr lang="en-GB" dirty="0"/>
                    </a:p>
                  </a:txBody>
                  <a:tcPr/>
                </a:tc>
              </a:tr>
            </a:tbl>
          </a:graphicData>
        </a:graphic>
      </p:graphicFrame>
      <p:graphicFrame>
        <p:nvGraphicFramePr>
          <p:cNvPr id="9" name="Table 8"/>
          <p:cNvGraphicFramePr>
            <a:graphicFrameLocks noGrp="1"/>
          </p:cNvGraphicFramePr>
          <p:nvPr/>
        </p:nvGraphicFramePr>
        <p:xfrm>
          <a:off x="5004289" y="1412875"/>
          <a:ext cx="1031776" cy="2712720"/>
        </p:xfrm>
        <a:graphic>
          <a:graphicData uri="http://schemas.openxmlformats.org/drawingml/2006/table">
            <a:tbl>
              <a:tblPr firstRow="1" bandRow="1">
                <a:tableStyleId>{5C22544A-7EE6-4342-B048-85BDC9FD1C3A}</a:tableStyleId>
              </a:tblPr>
              <a:tblGrid>
                <a:gridCol w="515888"/>
                <a:gridCol w="515888"/>
              </a:tblGrid>
              <a:tr h="228565">
                <a:tc>
                  <a:txBody>
                    <a:bodyPr/>
                    <a:lstStyle/>
                    <a:p>
                      <a:endParaRPr lang="en-GB" dirty="0">
                        <a:solidFill>
                          <a:schemeClr val="bg1"/>
                        </a:solidFill>
                      </a:endParaRPr>
                    </a:p>
                  </a:txBody>
                  <a:tcPr>
                    <a:solidFill>
                      <a:schemeClr val="bg1"/>
                    </a:solidFill>
                  </a:tcPr>
                </a:tc>
                <a:tc>
                  <a:txBody>
                    <a:bodyPr/>
                    <a:lstStyle/>
                    <a:p>
                      <a:r>
                        <a:rPr lang="en-GB" sz="1400" dirty="0" smtClean="0"/>
                        <a:t>The</a:t>
                      </a:r>
                      <a:r>
                        <a:rPr lang="en-GB" sz="1400" baseline="0" dirty="0" smtClean="0"/>
                        <a:t> City</a:t>
                      </a:r>
                      <a:endParaRPr lang="en-GB" sz="1400" dirty="0"/>
                    </a:p>
                  </a:txBody>
                  <a:tcPr/>
                </a:tc>
              </a:tr>
              <a:tr h="228565">
                <a:tc>
                  <a:txBody>
                    <a:bodyPr/>
                    <a:lstStyle/>
                    <a:p>
                      <a:r>
                        <a:rPr lang="en-GB" baseline="0" dirty="0" err="1" smtClean="0"/>
                        <a:t>p</a:t>
                      </a:r>
                      <a:r>
                        <a:rPr lang="en-GB" baseline="-25000" dirty="0" err="1" smtClean="0"/>
                        <a:t>1</a:t>
                      </a:r>
                      <a:endParaRPr lang="en-GB" dirty="0"/>
                    </a:p>
                  </a:txBody>
                  <a:tcPr/>
                </a:tc>
                <a:tc>
                  <a:txBody>
                    <a:bodyPr/>
                    <a:lstStyle/>
                    <a:p>
                      <a:endParaRPr lang="en-GB" dirty="0"/>
                    </a:p>
                  </a:txBody>
                  <a:tcPr/>
                </a:tc>
              </a:tr>
              <a:tr h="228565">
                <a:tc>
                  <a:txBody>
                    <a:bodyPr/>
                    <a:lstStyle/>
                    <a:p>
                      <a:r>
                        <a:rPr lang="en-GB" baseline="0" dirty="0" err="1" smtClean="0"/>
                        <a:t>p</a:t>
                      </a:r>
                      <a:r>
                        <a:rPr lang="en-GB" baseline="-25000" dirty="0" err="1" smtClean="0"/>
                        <a:t>2</a:t>
                      </a:r>
                      <a:endParaRPr lang="en-GB" dirty="0"/>
                    </a:p>
                  </a:txBody>
                  <a:tcPr/>
                </a:tc>
                <a:tc>
                  <a:txBody>
                    <a:bodyPr/>
                    <a:lstStyle/>
                    <a:p>
                      <a:endParaRPr lang="en-GB" dirty="0"/>
                    </a:p>
                  </a:txBody>
                  <a:tcPr/>
                </a:tc>
              </a:tr>
              <a:tr h="228565">
                <a:tc>
                  <a:txBody>
                    <a:bodyPr/>
                    <a:lstStyle/>
                    <a:p>
                      <a:r>
                        <a:rPr lang="en-GB" dirty="0" smtClean="0"/>
                        <a:t>...</a:t>
                      </a:r>
                      <a:endParaRPr lang="en-GB" dirty="0"/>
                    </a:p>
                  </a:txBody>
                  <a:tcPr/>
                </a:tc>
                <a:tc>
                  <a:txBody>
                    <a:bodyPr/>
                    <a:lstStyle/>
                    <a:p>
                      <a:r>
                        <a:rPr lang="en-GB" dirty="0" smtClean="0"/>
                        <a:t>...</a:t>
                      </a:r>
                    </a:p>
                  </a:txBody>
                  <a:tcPr/>
                </a:tc>
              </a:tr>
              <a:tr h="228565">
                <a:tc>
                  <a:txBody>
                    <a:bodyPr/>
                    <a:lstStyle/>
                    <a:p>
                      <a:r>
                        <a:rPr lang="en-GB" baseline="0" dirty="0" smtClean="0"/>
                        <a:t>p</a:t>
                      </a:r>
                      <a:r>
                        <a:rPr lang="en-GB" baseline="-25000" dirty="0" smtClean="0"/>
                        <a:t>i</a:t>
                      </a:r>
                      <a:endParaRPr lang="en-GB" dirty="0"/>
                    </a:p>
                  </a:txBody>
                  <a:tcPr/>
                </a:tc>
                <a:tc>
                  <a:txBody>
                    <a:bodyPr/>
                    <a:lstStyle/>
                    <a:p>
                      <a:endParaRPr lang="en-GB" dirty="0"/>
                    </a:p>
                  </a:txBody>
                  <a:tcPr/>
                </a:tc>
              </a:tr>
              <a:tr h="228565">
                <a:tc>
                  <a:txBody>
                    <a:bodyPr/>
                    <a:lstStyle/>
                    <a:p>
                      <a:r>
                        <a:rPr lang="en-GB" dirty="0" smtClean="0"/>
                        <a:t>...</a:t>
                      </a:r>
                      <a:endParaRPr lang="en-GB" dirty="0"/>
                    </a:p>
                  </a:txBody>
                  <a:tcPr/>
                </a:tc>
                <a:tc>
                  <a:txBody>
                    <a:bodyPr/>
                    <a:lstStyle/>
                    <a:p>
                      <a:r>
                        <a:rPr lang="en-GB" dirty="0" smtClean="0"/>
                        <a:t>...</a:t>
                      </a:r>
                      <a:endParaRPr lang="en-GB" dirty="0"/>
                    </a:p>
                  </a:txBody>
                  <a:tcPr/>
                </a:tc>
              </a:tr>
              <a:tr h="228565">
                <a:tc>
                  <a:txBody>
                    <a:bodyPr/>
                    <a:lstStyle/>
                    <a:p>
                      <a:r>
                        <a:rPr lang="en-GB" baseline="0" dirty="0" err="1" smtClean="0"/>
                        <a:t>p</a:t>
                      </a:r>
                      <a:r>
                        <a:rPr lang="en-GB" baseline="-25000" dirty="0" err="1" smtClean="0"/>
                        <a:t>n</a:t>
                      </a:r>
                      <a:endParaRPr lang="en-GB" dirty="0"/>
                    </a:p>
                  </a:txBody>
                  <a:tcPr/>
                </a:tc>
                <a:tc>
                  <a:txBody>
                    <a:bodyPr/>
                    <a:lstStyle/>
                    <a:p>
                      <a:endParaRPr lang="en-GB" dirty="0"/>
                    </a:p>
                  </a:txBody>
                  <a:tcPr/>
                </a:tc>
              </a:tr>
            </a:tbl>
          </a:graphicData>
        </a:graphic>
      </p:graphicFrame>
      <p:graphicFrame>
        <p:nvGraphicFramePr>
          <p:cNvPr id="1026" name="Object 2"/>
          <p:cNvGraphicFramePr>
            <a:graphicFrameLocks noChangeAspect="1"/>
          </p:cNvGraphicFramePr>
          <p:nvPr/>
        </p:nvGraphicFramePr>
        <p:xfrm>
          <a:off x="5580185" y="2349500"/>
          <a:ext cx="351692" cy="268288"/>
        </p:xfrm>
        <a:graphic>
          <a:graphicData uri="http://schemas.openxmlformats.org/presentationml/2006/ole">
            <p:oleObj spid="_x0000_s2050" name="Equation" r:id="rId4" imgW="545760" imgH="419040" progId="Equation.DSMT4">
              <p:embed/>
            </p:oleObj>
          </a:graphicData>
        </a:graphic>
      </p:graphicFrame>
      <p:graphicFrame>
        <p:nvGraphicFramePr>
          <p:cNvPr id="1027" name="Object 3"/>
          <p:cNvGraphicFramePr>
            <a:graphicFrameLocks noChangeAspect="1"/>
          </p:cNvGraphicFramePr>
          <p:nvPr/>
        </p:nvGraphicFramePr>
        <p:xfrm>
          <a:off x="6147289" y="3276600"/>
          <a:ext cx="914400" cy="198438"/>
        </p:xfrm>
        <a:graphic>
          <a:graphicData uri="http://schemas.openxmlformats.org/presentationml/2006/ole">
            <p:oleObj spid="_x0000_s2051" name="Equation" r:id="rId5" imgW="914400" imgH="198720" progId="Equation.DSMT4">
              <p:embed/>
            </p:oleObj>
          </a:graphicData>
        </a:graphic>
      </p:graphicFrame>
      <p:graphicFrame>
        <p:nvGraphicFramePr>
          <p:cNvPr id="1028" name="Object 4"/>
          <p:cNvGraphicFramePr>
            <a:graphicFrameLocks noChangeAspect="1"/>
          </p:cNvGraphicFramePr>
          <p:nvPr/>
        </p:nvGraphicFramePr>
        <p:xfrm>
          <a:off x="5580185" y="1989139"/>
          <a:ext cx="360485" cy="288925"/>
        </p:xfrm>
        <a:graphic>
          <a:graphicData uri="http://schemas.openxmlformats.org/presentationml/2006/ole">
            <p:oleObj spid="_x0000_s2052" name="Equation" r:id="rId6" imgW="520560" imgH="419040" progId="Equation.DSMT4">
              <p:embed/>
            </p:oleObj>
          </a:graphicData>
        </a:graphic>
      </p:graphicFrame>
      <p:graphicFrame>
        <p:nvGraphicFramePr>
          <p:cNvPr id="1029" name="Object 5"/>
          <p:cNvGraphicFramePr>
            <a:graphicFrameLocks noChangeAspect="1"/>
          </p:cNvGraphicFramePr>
          <p:nvPr/>
        </p:nvGraphicFramePr>
        <p:xfrm>
          <a:off x="5580185" y="3068638"/>
          <a:ext cx="404446" cy="334962"/>
        </p:xfrm>
        <a:graphic>
          <a:graphicData uri="http://schemas.openxmlformats.org/presentationml/2006/ole">
            <p:oleObj spid="_x0000_s2053" name="Equation" r:id="rId7" imgW="507960" imgH="419040" progId="Equation.DSMT4">
              <p:embed/>
            </p:oleObj>
          </a:graphicData>
        </a:graphic>
      </p:graphicFrame>
      <p:graphicFrame>
        <p:nvGraphicFramePr>
          <p:cNvPr id="1030" name="Object 6"/>
          <p:cNvGraphicFramePr>
            <a:graphicFrameLocks noChangeAspect="1"/>
          </p:cNvGraphicFramePr>
          <p:nvPr/>
        </p:nvGraphicFramePr>
        <p:xfrm>
          <a:off x="6147289" y="3276600"/>
          <a:ext cx="914400" cy="198438"/>
        </p:xfrm>
        <a:graphic>
          <a:graphicData uri="http://schemas.openxmlformats.org/presentationml/2006/ole">
            <p:oleObj spid="_x0000_s2054" name="Equation" r:id="rId8" imgW="914400" imgH="198720" progId="Equation.DSMT4">
              <p:embed/>
            </p:oleObj>
          </a:graphicData>
        </a:graphic>
      </p:graphicFrame>
      <p:graphicFrame>
        <p:nvGraphicFramePr>
          <p:cNvPr id="1031" name="Object 7"/>
          <p:cNvGraphicFramePr>
            <a:graphicFrameLocks noChangeAspect="1"/>
          </p:cNvGraphicFramePr>
          <p:nvPr/>
        </p:nvGraphicFramePr>
        <p:xfrm>
          <a:off x="5580184" y="3789364"/>
          <a:ext cx="435220" cy="333375"/>
        </p:xfrm>
        <a:graphic>
          <a:graphicData uri="http://schemas.openxmlformats.org/presentationml/2006/ole">
            <p:oleObj spid="_x0000_s2055" name="Equation" r:id="rId9" imgW="545760" imgH="419040" progId="Equation.DSMT4">
              <p:embed/>
            </p:oleObj>
          </a:graphicData>
        </a:graphic>
      </p:graphicFrame>
      <p:graphicFrame>
        <p:nvGraphicFramePr>
          <p:cNvPr id="1032" name="Object 8"/>
          <p:cNvGraphicFramePr>
            <a:graphicFrameLocks noChangeAspect="1"/>
          </p:cNvGraphicFramePr>
          <p:nvPr/>
        </p:nvGraphicFramePr>
        <p:xfrm>
          <a:off x="6147289" y="3276600"/>
          <a:ext cx="914400" cy="198438"/>
        </p:xfrm>
        <a:graphic>
          <a:graphicData uri="http://schemas.openxmlformats.org/presentationml/2006/ole">
            <p:oleObj spid="_x0000_s2056" name="Equation" r:id="rId10" imgW="914400" imgH="198720" progId="Equation.DSMT4">
              <p:embed/>
            </p:oleObj>
          </a:graphicData>
        </a:graphic>
      </p:graphicFrame>
      <p:graphicFrame>
        <p:nvGraphicFramePr>
          <p:cNvPr id="1033" name="Object 9"/>
          <p:cNvGraphicFramePr>
            <a:graphicFrameLocks noChangeAspect="1"/>
          </p:cNvGraphicFramePr>
          <p:nvPr/>
        </p:nvGraphicFramePr>
        <p:xfrm>
          <a:off x="6157913" y="2011363"/>
          <a:ext cx="2693987" cy="1993900"/>
        </p:xfrm>
        <a:graphic>
          <a:graphicData uri="http://schemas.openxmlformats.org/presentationml/2006/ole">
            <p:oleObj spid="_x0000_s2057" name="Equation" r:id="rId11" imgW="2692080" imgH="1993680" progId="Equation.DSMT4">
              <p:embed/>
            </p:oleObj>
          </a:graphicData>
        </a:graphic>
      </p:graphicFrame>
      <p:sp>
        <p:nvSpPr>
          <p:cNvPr id="1138" name="TextBox 17"/>
          <p:cNvSpPr txBox="1">
            <a:spLocks noChangeArrowheads="1"/>
          </p:cNvSpPr>
          <p:nvPr/>
        </p:nvSpPr>
        <p:spPr bwMode="auto">
          <a:xfrm>
            <a:off x="1979712" y="836712"/>
            <a:ext cx="4974567" cy="369332"/>
          </a:xfrm>
          <a:prstGeom prst="rect">
            <a:avLst/>
          </a:prstGeom>
          <a:noFill/>
          <a:ln w="9525">
            <a:noFill/>
            <a:miter lim="800000"/>
            <a:headEnd/>
            <a:tailEnd/>
          </a:ln>
        </p:spPr>
        <p:txBody>
          <a:bodyPr wrap="none">
            <a:spAutoFit/>
          </a:bodyPr>
          <a:lstStyle/>
          <a:p>
            <a:r>
              <a:rPr lang="en-GB" b="1" dirty="0"/>
              <a:t>The Entropy Maximising Derivation of von </a:t>
            </a:r>
            <a:r>
              <a:rPr lang="en-GB" b="1" dirty="0" err="1"/>
              <a:t>Thunen</a:t>
            </a:r>
            <a:endParaRPr lang="en-GB" b="1" dirty="0"/>
          </a:p>
        </p:txBody>
      </p:sp>
      <p:sp>
        <p:nvSpPr>
          <p:cNvPr id="1139" name="TextBox 18"/>
          <p:cNvSpPr txBox="1">
            <a:spLocks noChangeArrowheads="1"/>
          </p:cNvSpPr>
          <p:nvPr/>
        </p:nvSpPr>
        <p:spPr bwMode="auto">
          <a:xfrm>
            <a:off x="611066" y="4581525"/>
            <a:ext cx="1090246" cy="522288"/>
          </a:xfrm>
          <a:prstGeom prst="rect">
            <a:avLst/>
          </a:prstGeom>
          <a:noFill/>
          <a:ln w="9525">
            <a:noFill/>
            <a:miter lim="800000"/>
            <a:headEnd/>
            <a:tailEnd/>
          </a:ln>
        </p:spPr>
        <p:txBody>
          <a:bodyPr wrap="none">
            <a:spAutoFit/>
          </a:bodyPr>
          <a:lstStyle/>
          <a:p>
            <a:r>
              <a:rPr lang="en-GB" sz="1400" dirty="0"/>
              <a:t> von </a:t>
            </a:r>
            <a:r>
              <a:rPr lang="en-GB" sz="1400" dirty="0" err="1"/>
              <a:t>Thunen</a:t>
            </a:r>
            <a:endParaRPr lang="en-GB" sz="1400" dirty="0"/>
          </a:p>
          <a:p>
            <a:r>
              <a:rPr lang="en-GB" sz="1400" dirty="0"/>
              <a:t>model</a:t>
            </a:r>
          </a:p>
        </p:txBody>
      </p:sp>
      <p:sp>
        <p:nvSpPr>
          <p:cNvPr id="1140" name="TextBox 19"/>
          <p:cNvSpPr txBox="1">
            <a:spLocks noChangeArrowheads="1"/>
          </p:cNvSpPr>
          <p:nvPr/>
        </p:nvSpPr>
        <p:spPr bwMode="auto">
          <a:xfrm>
            <a:off x="1979735" y="4581525"/>
            <a:ext cx="1393580" cy="522288"/>
          </a:xfrm>
          <a:prstGeom prst="rect">
            <a:avLst/>
          </a:prstGeom>
          <a:noFill/>
          <a:ln w="9525">
            <a:noFill/>
            <a:miter lim="800000"/>
            <a:headEnd/>
            <a:tailEnd/>
          </a:ln>
        </p:spPr>
        <p:txBody>
          <a:bodyPr>
            <a:spAutoFit/>
          </a:bodyPr>
          <a:lstStyle/>
          <a:p>
            <a:r>
              <a:rPr lang="en-GB" sz="1400"/>
              <a:t>von Thunen +</a:t>
            </a:r>
          </a:p>
          <a:p>
            <a:r>
              <a:rPr lang="en-GB" sz="1400"/>
              <a:t>generalised cost</a:t>
            </a:r>
          </a:p>
        </p:txBody>
      </p:sp>
      <p:sp>
        <p:nvSpPr>
          <p:cNvPr id="1141" name="TextBox 20"/>
          <p:cNvSpPr txBox="1">
            <a:spLocks noChangeArrowheads="1"/>
          </p:cNvSpPr>
          <p:nvPr/>
        </p:nvSpPr>
        <p:spPr bwMode="auto">
          <a:xfrm>
            <a:off x="3563816" y="4581525"/>
            <a:ext cx="1185581" cy="523220"/>
          </a:xfrm>
          <a:prstGeom prst="rect">
            <a:avLst/>
          </a:prstGeom>
          <a:noFill/>
          <a:ln w="9525">
            <a:noFill/>
            <a:miter lim="800000"/>
            <a:headEnd/>
            <a:tailEnd/>
          </a:ln>
        </p:spPr>
        <p:txBody>
          <a:bodyPr wrap="none">
            <a:spAutoFit/>
          </a:bodyPr>
          <a:lstStyle/>
          <a:p>
            <a:r>
              <a:rPr lang="en-GB" sz="1400" dirty="0" smtClean="0"/>
              <a:t>Observed trip</a:t>
            </a:r>
          </a:p>
          <a:p>
            <a:r>
              <a:rPr lang="en-GB" sz="1400" dirty="0" smtClean="0"/>
              <a:t>matrix</a:t>
            </a:r>
            <a:endParaRPr lang="en-GB" sz="1400" dirty="0"/>
          </a:p>
        </p:txBody>
      </p:sp>
      <p:sp>
        <p:nvSpPr>
          <p:cNvPr id="1142" name="TextBox 21"/>
          <p:cNvSpPr txBox="1">
            <a:spLocks noChangeArrowheads="1"/>
          </p:cNvSpPr>
          <p:nvPr/>
        </p:nvSpPr>
        <p:spPr bwMode="auto">
          <a:xfrm>
            <a:off x="5076093" y="4581525"/>
            <a:ext cx="976870" cy="738664"/>
          </a:xfrm>
          <a:prstGeom prst="rect">
            <a:avLst/>
          </a:prstGeom>
          <a:noFill/>
          <a:ln w="9525">
            <a:noFill/>
            <a:miter lim="800000"/>
            <a:headEnd/>
            <a:tailEnd/>
          </a:ln>
        </p:spPr>
        <p:txBody>
          <a:bodyPr wrap="none">
            <a:spAutoFit/>
          </a:bodyPr>
          <a:lstStyle/>
          <a:p>
            <a:r>
              <a:rPr lang="en-GB" sz="1400"/>
              <a:t>MaxEnt</a:t>
            </a:r>
          </a:p>
          <a:p>
            <a:r>
              <a:rPr lang="en-GB" sz="1400"/>
              <a:t>probability</a:t>
            </a:r>
          </a:p>
          <a:p>
            <a:r>
              <a:rPr lang="en-GB" sz="1400"/>
              <a:t>estimates</a:t>
            </a:r>
          </a:p>
        </p:txBody>
      </p:sp>
      <p:sp>
        <p:nvSpPr>
          <p:cNvPr id="1143" name="TextBox 22"/>
          <p:cNvSpPr txBox="1">
            <a:spLocks noChangeArrowheads="1"/>
          </p:cNvSpPr>
          <p:nvPr/>
        </p:nvSpPr>
        <p:spPr bwMode="auto">
          <a:xfrm>
            <a:off x="6875585" y="4581525"/>
            <a:ext cx="1198685" cy="522288"/>
          </a:xfrm>
          <a:prstGeom prst="rect">
            <a:avLst/>
          </a:prstGeom>
          <a:noFill/>
          <a:ln w="9525">
            <a:noFill/>
            <a:miter lim="800000"/>
            <a:headEnd/>
            <a:tailEnd/>
          </a:ln>
        </p:spPr>
        <p:txBody>
          <a:bodyPr wrap="none">
            <a:spAutoFit/>
          </a:bodyPr>
          <a:lstStyle/>
          <a:p>
            <a:r>
              <a:rPr lang="en-GB" sz="1400"/>
              <a:t>The Legendre</a:t>
            </a:r>
          </a:p>
          <a:p>
            <a:r>
              <a:rPr lang="en-GB" sz="1400"/>
              <a:t>transform</a:t>
            </a:r>
          </a:p>
        </p:txBody>
      </p:sp>
      <p:graphicFrame>
        <p:nvGraphicFramePr>
          <p:cNvPr id="28" name="Table 27"/>
          <p:cNvGraphicFramePr>
            <a:graphicFrameLocks noGrp="1"/>
          </p:cNvGraphicFramePr>
          <p:nvPr/>
        </p:nvGraphicFramePr>
        <p:xfrm>
          <a:off x="682832" y="1412478"/>
          <a:ext cx="1031776" cy="2712720"/>
        </p:xfrm>
        <a:graphic>
          <a:graphicData uri="http://schemas.openxmlformats.org/drawingml/2006/table">
            <a:tbl>
              <a:tblPr firstRow="1" bandRow="1">
                <a:tableStyleId>{5C22544A-7EE6-4342-B048-85BDC9FD1C3A}</a:tableStyleId>
              </a:tblPr>
              <a:tblGrid>
                <a:gridCol w="515888"/>
                <a:gridCol w="515888"/>
              </a:tblGrid>
              <a:tr h="228565">
                <a:tc>
                  <a:txBody>
                    <a:bodyPr/>
                    <a:lstStyle/>
                    <a:p>
                      <a:endParaRPr lang="en-GB" dirty="0">
                        <a:solidFill>
                          <a:schemeClr val="bg1"/>
                        </a:solidFill>
                      </a:endParaRPr>
                    </a:p>
                  </a:txBody>
                  <a:tcPr>
                    <a:solidFill>
                      <a:schemeClr val="bg1"/>
                    </a:solidFill>
                  </a:tcPr>
                </a:tc>
                <a:tc>
                  <a:txBody>
                    <a:bodyPr/>
                    <a:lstStyle/>
                    <a:p>
                      <a:r>
                        <a:rPr lang="en-GB" sz="1400" dirty="0" smtClean="0"/>
                        <a:t>The</a:t>
                      </a:r>
                      <a:r>
                        <a:rPr lang="en-GB" sz="1400" baseline="0" dirty="0" smtClean="0"/>
                        <a:t> City</a:t>
                      </a:r>
                      <a:endParaRPr lang="en-GB" sz="1400" dirty="0"/>
                    </a:p>
                  </a:txBody>
                  <a:tcPr/>
                </a:tc>
              </a:tr>
              <a:tr h="228565">
                <a:tc>
                  <a:txBody>
                    <a:bodyPr/>
                    <a:lstStyle/>
                    <a:p>
                      <a:r>
                        <a:rPr lang="en-GB" dirty="0" err="1" smtClean="0"/>
                        <a:t>O</a:t>
                      </a:r>
                      <a:r>
                        <a:rPr lang="en-GB" baseline="-25000" dirty="0" err="1" smtClean="0"/>
                        <a:t>1</a:t>
                      </a:r>
                      <a:endParaRPr lang="en-GB" dirty="0"/>
                    </a:p>
                  </a:txBody>
                  <a:tcPr/>
                </a:tc>
                <a:tc>
                  <a:txBody>
                    <a:bodyPr/>
                    <a:lstStyle/>
                    <a:p>
                      <a:r>
                        <a:rPr lang="en-GB" dirty="0" err="1" smtClean="0"/>
                        <a:t>d</a:t>
                      </a:r>
                      <a:r>
                        <a:rPr lang="en-GB" baseline="-25000" dirty="0" err="1" smtClean="0"/>
                        <a:t>1d</a:t>
                      </a:r>
                      <a:endParaRPr lang="en-GB" dirty="0"/>
                    </a:p>
                  </a:txBody>
                  <a:tcPr/>
                </a:tc>
              </a:tr>
              <a:tr h="228565">
                <a:tc>
                  <a:txBody>
                    <a:bodyPr/>
                    <a:lstStyle/>
                    <a:p>
                      <a:r>
                        <a:rPr lang="en-GB" dirty="0" err="1" smtClean="0"/>
                        <a:t>O</a:t>
                      </a:r>
                      <a:r>
                        <a:rPr lang="en-GB" b="0" baseline="-25000" dirty="0" err="1" smtClean="0"/>
                        <a:t>2</a:t>
                      </a:r>
                      <a:endParaRPr lang="en-GB" dirty="0"/>
                    </a:p>
                  </a:txBody>
                  <a:tcPr/>
                </a:tc>
                <a:tc>
                  <a:txBody>
                    <a:bodyPr/>
                    <a:lstStyle/>
                    <a:p>
                      <a:r>
                        <a:rPr lang="en-GB" dirty="0" err="1" smtClean="0"/>
                        <a:t>d</a:t>
                      </a:r>
                      <a:r>
                        <a:rPr lang="en-GB" baseline="-25000" dirty="0" err="1" smtClean="0"/>
                        <a:t>2d</a:t>
                      </a:r>
                      <a:endParaRPr lang="en-GB" dirty="0"/>
                    </a:p>
                  </a:txBody>
                  <a:tcPr/>
                </a:tc>
              </a:tr>
              <a:tr h="228565">
                <a:tc>
                  <a:txBody>
                    <a:bodyPr/>
                    <a:lstStyle/>
                    <a:p>
                      <a:r>
                        <a:rPr lang="en-GB" dirty="0" smtClean="0"/>
                        <a:t>...</a:t>
                      </a:r>
                      <a:endParaRPr lang="en-GB" dirty="0"/>
                    </a:p>
                  </a:txBody>
                  <a:tcPr/>
                </a:tc>
                <a:tc>
                  <a:txBody>
                    <a:bodyPr/>
                    <a:lstStyle/>
                    <a:p>
                      <a:r>
                        <a:rPr lang="en-GB" dirty="0" smtClean="0"/>
                        <a:t>...</a:t>
                      </a:r>
                    </a:p>
                  </a:txBody>
                  <a:tcPr/>
                </a:tc>
              </a:tr>
              <a:tr h="228565">
                <a:tc>
                  <a:txBody>
                    <a:bodyPr/>
                    <a:lstStyle/>
                    <a:p>
                      <a:r>
                        <a:rPr lang="en-GB" dirty="0" err="1" smtClean="0"/>
                        <a:t>O</a:t>
                      </a:r>
                      <a:r>
                        <a:rPr lang="en-GB" b="0" baseline="-25000" dirty="0" err="1" smtClean="0"/>
                        <a:t>i</a:t>
                      </a:r>
                      <a:endParaRPr lang="en-GB" dirty="0"/>
                    </a:p>
                  </a:txBody>
                  <a:tcPr/>
                </a:tc>
                <a:tc>
                  <a:txBody>
                    <a:bodyPr/>
                    <a:lstStyle/>
                    <a:p>
                      <a:r>
                        <a:rPr lang="en-GB" dirty="0" smtClean="0"/>
                        <a:t>d</a:t>
                      </a:r>
                      <a:r>
                        <a:rPr lang="en-GB" baseline="-25000" dirty="0" smtClean="0"/>
                        <a:t>id</a:t>
                      </a:r>
                      <a:endParaRPr lang="en-GB" dirty="0"/>
                    </a:p>
                  </a:txBody>
                  <a:tcPr/>
                </a:tc>
              </a:tr>
              <a:tr h="228565">
                <a:tc>
                  <a:txBody>
                    <a:bodyPr/>
                    <a:lstStyle/>
                    <a:p>
                      <a:r>
                        <a:rPr lang="en-GB" dirty="0" smtClean="0"/>
                        <a:t>...</a:t>
                      </a:r>
                      <a:endParaRPr lang="en-GB" dirty="0"/>
                    </a:p>
                  </a:txBody>
                  <a:tcPr/>
                </a:tc>
                <a:tc>
                  <a:txBody>
                    <a:bodyPr/>
                    <a:lstStyle/>
                    <a:p>
                      <a:r>
                        <a:rPr lang="en-GB" dirty="0" smtClean="0"/>
                        <a:t>...</a:t>
                      </a:r>
                      <a:endParaRPr lang="en-GB" dirty="0"/>
                    </a:p>
                  </a:txBody>
                  <a:tcPr/>
                </a:tc>
              </a:tr>
              <a:tr h="228565">
                <a:tc>
                  <a:txBody>
                    <a:bodyPr/>
                    <a:lstStyle/>
                    <a:p>
                      <a:r>
                        <a:rPr lang="en-GB" dirty="0" smtClean="0"/>
                        <a:t>O</a:t>
                      </a:r>
                      <a:r>
                        <a:rPr lang="en-GB" baseline="-25000" dirty="0" smtClean="0"/>
                        <a:t>n</a:t>
                      </a:r>
                      <a:endParaRPr lang="en-GB" dirty="0"/>
                    </a:p>
                  </a:txBody>
                  <a:tcPr/>
                </a:tc>
                <a:tc>
                  <a:txBody>
                    <a:bodyPr/>
                    <a:lstStyle/>
                    <a:p>
                      <a:r>
                        <a:rPr lang="en-GB" dirty="0" err="1" smtClean="0"/>
                        <a:t>d</a:t>
                      </a:r>
                      <a:r>
                        <a:rPr lang="en-GB" baseline="-25000" dirty="0" err="1" smtClean="0"/>
                        <a:t>nd</a:t>
                      </a:r>
                      <a:endParaRPr lang="en-GB" dirty="0"/>
                    </a:p>
                  </a:txBody>
                  <a:tcPr/>
                </a:tc>
              </a:tr>
            </a:tbl>
          </a:graphicData>
        </a:graphic>
      </p:graphicFrame>
      <p:graphicFrame>
        <p:nvGraphicFramePr>
          <p:cNvPr id="29" name="Table 28"/>
          <p:cNvGraphicFramePr>
            <a:graphicFrameLocks noGrp="1"/>
          </p:cNvGraphicFramePr>
          <p:nvPr/>
        </p:nvGraphicFramePr>
        <p:xfrm>
          <a:off x="2123306" y="1412478"/>
          <a:ext cx="1031776" cy="2712720"/>
        </p:xfrm>
        <a:graphic>
          <a:graphicData uri="http://schemas.openxmlformats.org/drawingml/2006/table">
            <a:tbl>
              <a:tblPr firstRow="1" bandRow="1">
                <a:tableStyleId>{5C22544A-7EE6-4342-B048-85BDC9FD1C3A}</a:tableStyleId>
              </a:tblPr>
              <a:tblGrid>
                <a:gridCol w="515888"/>
                <a:gridCol w="515888"/>
              </a:tblGrid>
              <a:tr h="228565">
                <a:tc>
                  <a:txBody>
                    <a:bodyPr/>
                    <a:lstStyle/>
                    <a:p>
                      <a:endParaRPr lang="en-GB" dirty="0">
                        <a:solidFill>
                          <a:schemeClr val="bg1"/>
                        </a:solidFill>
                      </a:endParaRPr>
                    </a:p>
                  </a:txBody>
                  <a:tcPr>
                    <a:solidFill>
                      <a:schemeClr val="bg1"/>
                    </a:solidFill>
                  </a:tcPr>
                </a:tc>
                <a:tc>
                  <a:txBody>
                    <a:bodyPr/>
                    <a:lstStyle/>
                    <a:p>
                      <a:r>
                        <a:rPr lang="en-GB" sz="1400" dirty="0" smtClean="0"/>
                        <a:t>The</a:t>
                      </a:r>
                      <a:r>
                        <a:rPr lang="en-GB" sz="1400" baseline="0" dirty="0" smtClean="0"/>
                        <a:t> City</a:t>
                      </a:r>
                      <a:endParaRPr lang="en-GB" sz="1400" dirty="0"/>
                    </a:p>
                  </a:txBody>
                  <a:tcPr/>
                </a:tc>
              </a:tr>
              <a:tr h="228565">
                <a:tc>
                  <a:txBody>
                    <a:bodyPr/>
                    <a:lstStyle/>
                    <a:p>
                      <a:r>
                        <a:rPr lang="en-GB" dirty="0" err="1" smtClean="0"/>
                        <a:t>O</a:t>
                      </a:r>
                      <a:r>
                        <a:rPr lang="en-GB" baseline="-25000" dirty="0" err="1" smtClean="0"/>
                        <a:t>1</a:t>
                      </a:r>
                      <a:endParaRPr lang="en-GB" dirty="0"/>
                    </a:p>
                  </a:txBody>
                  <a:tcPr/>
                </a:tc>
                <a:tc>
                  <a:txBody>
                    <a:bodyPr/>
                    <a:lstStyle/>
                    <a:p>
                      <a:r>
                        <a:rPr lang="en-GB" baseline="0" dirty="0" err="1" smtClean="0"/>
                        <a:t>c</a:t>
                      </a:r>
                      <a:r>
                        <a:rPr lang="en-GB" baseline="-25000" dirty="0" err="1" smtClean="0"/>
                        <a:t>1d</a:t>
                      </a:r>
                      <a:endParaRPr lang="en-GB" dirty="0"/>
                    </a:p>
                  </a:txBody>
                  <a:tcPr/>
                </a:tc>
              </a:tr>
              <a:tr h="228565">
                <a:tc>
                  <a:txBody>
                    <a:bodyPr/>
                    <a:lstStyle/>
                    <a:p>
                      <a:r>
                        <a:rPr lang="en-GB" dirty="0" err="1" smtClean="0"/>
                        <a:t>O</a:t>
                      </a:r>
                      <a:r>
                        <a:rPr lang="en-GB" b="0" baseline="-25000" dirty="0" err="1" smtClean="0"/>
                        <a:t>2</a:t>
                      </a:r>
                      <a:endParaRPr lang="en-GB" dirty="0"/>
                    </a:p>
                  </a:txBody>
                  <a:tcPr/>
                </a:tc>
                <a:tc>
                  <a:txBody>
                    <a:bodyPr/>
                    <a:lstStyle/>
                    <a:p>
                      <a:r>
                        <a:rPr lang="en-GB" baseline="0" dirty="0" err="1" smtClean="0"/>
                        <a:t>c</a:t>
                      </a:r>
                      <a:r>
                        <a:rPr lang="en-GB" baseline="-25000" dirty="0" err="1" smtClean="0"/>
                        <a:t>2d</a:t>
                      </a:r>
                      <a:endParaRPr lang="en-GB" dirty="0"/>
                    </a:p>
                  </a:txBody>
                  <a:tcPr/>
                </a:tc>
              </a:tr>
              <a:tr h="228565">
                <a:tc>
                  <a:txBody>
                    <a:bodyPr/>
                    <a:lstStyle/>
                    <a:p>
                      <a:r>
                        <a:rPr lang="en-GB" dirty="0" smtClean="0"/>
                        <a:t>...</a:t>
                      </a:r>
                      <a:endParaRPr lang="en-GB" dirty="0"/>
                    </a:p>
                  </a:txBody>
                  <a:tcPr/>
                </a:tc>
                <a:tc>
                  <a:txBody>
                    <a:bodyPr/>
                    <a:lstStyle/>
                    <a:p>
                      <a:r>
                        <a:rPr lang="en-GB" dirty="0" smtClean="0"/>
                        <a:t>...</a:t>
                      </a:r>
                    </a:p>
                  </a:txBody>
                  <a:tcPr/>
                </a:tc>
              </a:tr>
              <a:tr h="228565">
                <a:tc>
                  <a:txBody>
                    <a:bodyPr/>
                    <a:lstStyle/>
                    <a:p>
                      <a:r>
                        <a:rPr lang="en-GB" dirty="0" err="1" smtClean="0"/>
                        <a:t>O</a:t>
                      </a:r>
                      <a:r>
                        <a:rPr lang="en-GB" b="0" baseline="-25000" dirty="0" err="1" smtClean="0"/>
                        <a:t>i</a:t>
                      </a:r>
                      <a:endParaRPr lang="en-GB" dirty="0"/>
                    </a:p>
                  </a:txBody>
                  <a:tcPr/>
                </a:tc>
                <a:tc>
                  <a:txBody>
                    <a:bodyPr/>
                    <a:lstStyle/>
                    <a:p>
                      <a:r>
                        <a:rPr lang="en-GB" baseline="0" dirty="0" smtClean="0"/>
                        <a:t>c</a:t>
                      </a:r>
                      <a:r>
                        <a:rPr lang="en-GB" baseline="-25000" dirty="0" smtClean="0"/>
                        <a:t>id</a:t>
                      </a:r>
                      <a:endParaRPr lang="en-GB" dirty="0"/>
                    </a:p>
                  </a:txBody>
                  <a:tcPr/>
                </a:tc>
              </a:tr>
              <a:tr h="228565">
                <a:tc>
                  <a:txBody>
                    <a:bodyPr/>
                    <a:lstStyle/>
                    <a:p>
                      <a:r>
                        <a:rPr lang="en-GB" dirty="0" smtClean="0"/>
                        <a:t>...</a:t>
                      </a:r>
                      <a:endParaRPr lang="en-GB" dirty="0"/>
                    </a:p>
                  </a:txBody>
                  <a:tcPr/>
                </a:tc>
                <a:tc>
                  <a:txBody>
                    <a:bodyPr/>
                    <a:lstStyle/>
                    <a:p>
                      <a:r>
                        <a:rPr lang="en-GB" dirty="0" smtClean="0"/>
                        <a:t>...</a:t>
                      </a:r>
                      <a:endParaRPr lang="en-GB" dirty="0"/>
                    </a:p>
                  </a:txBody>
                  <a:tcPr/>
                </a:tc>
              </a:tr>
              <a:tr h="228565">
                <a:tc>
                  <a:txBody>
                    <a:bodyPr/>
                    <a:lstStyle/>
                    <a:p>
                      <a:r>
                        <a:rPr lang="en-GB" dirty="0" smtClean="0"/>
                        <a:t>O</a:t>
                      </a:r>
                      <a:r>
                        <a:rPr lang="en-GB" baseline="-25000" dirty="0" smtClean="0"/>
                        <a:t>n</a:t>
                      </a:r>
                      <a:endParaRPr lang="en-GB" dirty="0"/>
                    </a:p>
                  </a:txBody>
                  <a:tcPr/>
                </a:tc>
                <a:tc>
                  <a:txBody>
                    <a:bodyPr/>
                    <a:lstStyle/>
                    <a:p>
                      <a:r>
                        <a:rPr lang="en-GB" baseline="0" dirty="0" err="1" smtClean="0"/>
                        <a:t>c</a:t>
                      </a:r>
                      <a:r>
                        <a:rPr lang="en-GB" baseline="-25000" dirty="0" err="1" smtClean="0"/>
                        <a:t>nd</a:t>
                      </a:r>
                      <a:endParaRPr lang="en-GB" dirty="0"/>
                    </a:p>
                  </a:txBody>
                  <a:tcPr/>
                </a:tc>
              </a:tr>
            </a:tbl>
          </a:graphicData>
        </a:graphic>
      </p:graphicFrame>
      <p:graphicFrame>
        <p:nvGraphicFramePr>
          <p:cNvPr id="30" name="Table 29"/>
          <p:cNvGraphicFramePr>
            <a:graphicFrameLocks noGrp="1"/>
          </p:cNvGraphicFramePr>
          <p:nvPr/>
        </p:nvGraphicFramePr>
        <p:xfrm>
          <a:off x="3563778" y="1412478"/>
          <a:ext cx="1031776" cy="2712720"/>
        </p:xfrm>
        <a:graphic>
          <a:graphicData uri="http://schemas.openxmlformats.org/drawingml/2006/table">
            <a:tbl>
              <a:tblPr firstRow="1" bandRow="1">
                <a:tableStyleId>{5C22544A-7EE6-4342-B048-85BDC9FD1C3A}</a:tableStyleId>
              </a:tblPr>
              <a:tblGrid>
                <a:gridCol w="515888"/>
                <a:gridCol w="515888"/>
              </a:tblGrid>
              <a:tr h="228565">
                <a:tc>
                  <a:txBody>
                    <a:bodyPr/>
                    <a:lstStyle/>
                    <a:p>
                      <a:endParaRPr lang="en-GB" dirty="0">
                        <a:solidFill>
                          <a:schemeClr val="bg1"/>
                        </a:solidFill>
                      </a:endParaRPr>
                    </a:p>
                  </a:txBody>
                  <a:tcPr>
                    <a:solidFill>
                      <a:schemeClr val="bg1"/>
                    </a:solidFill>
                  </a:tcPr>
                </a:tc>
                <a:tc>
                  <a:txBody>
                    <a:bodyPr/>
                    <a:lstStyle/>
                    <a:p>
                      <a:r>
                        <a:rPr lang="en-GB" sz="1400" dirty="0" smtClean="0"/>
                        <a:t>The</a:t>
                      </a:r>
                      <a:r>
                        <a:rPr lang="en-GB" sz="1400" baseline="0" dirty="0" smtClean="0"/>
                        <a:t> City</a:t>
                      </a:r>
                      <a:endParaRPr lang="en-GB" sz="1400" dirty="0"/>
                    </a:p>
                  </a:txBody>
                  <a:tcPr/>
                </a:tc>
              </a:tr>
              <a:tr h="228565">
                <a:tc>
                  <a:txBody>
                    <a:bodyPr/>
                    <a:lstStyle/>
                    <a:p>
                      <a:r>
                        <a:rPr lang="en-GB" baseline="0" dirty="0" err="1" smtClean="0"/>
                        <a:t>p</a:t>
                      </a:r>
                      <a:r>
                        <a:rPr lang="en-GB" baseline="-25000" dirty="0" err="1" smtClean="0"/>
                        <a:t>1</a:t>
                      </a:r>
                      <a:endParaRPr lang="en-GB" dirty="0"/>
                    </a:p>
                  </a:txBody>
                  <a:tcPr/>
                </a:tc>
                <a:tc>
                  <a:txBody>
                    <a:bodyPr/>
                    <a:lstStyle/>
                    <a:p>
                      <a:r>
                        <a:rPr lang="en-GB" baseline="0" dirty="0" err="1" smtClean="0"/>
                        <a:t>p</a:t>
                      </a:r>
                      <a:r>
                        <a:rPr lang="en-GB" baseline="-25000" dirty="0" err="1" smtClean="0"/>
                        <a:t>1d</a:t>
                      </a:r>
                      <a:endParaRPr lang="en-GB" dirty="0"/>
                    </a:p>
                  </a:txBody>
                  <a:tcPr/>
                </a:tc>
              </a:tr>
              <a:tr h="228565">
                <a:tc>
                  <a:txBody>
                    <a:bodyPr/>
                    <a:lstStyle/>
                    <a:p>
                      <a:r>
                        <a:rPr lang="en-GB" baseline="0" dirty="0" err="1" smtClean="0"/>
                        <a:t>p</a:t>
                      </a:r>
                      <a:r>
                        <a:rPr lang="en-GB" baseline="-25000" dirty="0" err="1" smtClean="0"/>
                        <a:t>2</a:t>
                      </a:r>
                      <a:endParaRPr lang="en-GB" dirty="0"/>
                    </a:p>
                  </a:txBody>
                  <a:tcPr/>
                </a:tc>
                <a:tc>
                  <a:txBody>
                    <a:bodyPr/>
                    <a:lstStyle/>
                    <a:p>
                      <a:r>
                        <a:rPr lang="en-GB" baseline="0" dirty="0" err="1" smtClean="0"/>
                        <a:t>p</a:t>
                      </a:r>
                      <a:r>
                        <a:rPr lang="en-GB" baseline="-25000" dirty="0" err="1" smtClean="0"/>
                        <a:t>2d</a:t>
                      </a:r>
                      <a:endParaRPr lang="en-GB" dirty="0"/>
                    </a:p>
                  </a:txBody>
                  <a:tcPr/>
                </a:tc>
              </a:tr>
              <a:tr h="228565">
                <a:tc>
                  <a:txBody>
                    <a:bodyPr/>
                    <a:lstStyle/>
                    <a:p>
                      <a:r>
                        <a:rPr lang="en-GB" dirty="0" smtClean="0"/>
                        <a:t>...</a:t>
                      </a:r>
                      <a:endParaRPr lang="en-GB" dirty="0"/>
                    </a:p>
                  </a:txBody>
                  <a:tcPr/>
                </a:tc>
                <a:tc>
                  <a:txBody>
                    <a:bodyPr/>
                    <a:lstStyle/>
                    <a:p>
                      <a:r>
                        <a:rPr lang="en-GB" dirty="0" smtClean="0"/>
                        <a:t>...</a:t>
                      </a:r>
                    </a:p>
                  </a:txBody>
                  <a:tcPr/>
                </a:tc>
              </a:tr>
              <a:tr h="228565">
                <a:tc>
                  <a:txBody>
                    <a:bodyPr/>
                    <a:lstStyle/>
                    <a:p>
                      <a:r>
                        <a:rPr lang="en-GB" baseline="0" dirty="0" smtClean="0"/>
                        <a:t>p</a:t>
                      </a:r>
                      <a:r>
                        <a:rPr lang="en-GB" baseline="-25000" dirty="0" smtClean="0"/>
                        <a:t>i</a:t>
                      </a:r>
                      <a:endParaRPr lang="en-GB" dirty="0"/>
                    </a:p>
                  </a:txBody>
                  <a:tcPr/>
                </a:tc>
                <a:tc>
                  <a:txBody>
                    <a:bodyPr/>
                    <a:lstStyle/>
                    <a:p>
                      <a:r>
                        <a:rPr lang="en-GB" baseline="0" dirty="0" err="1" smtClean="0"/>
                        <a:t>p</a:t>
                      </a:r>
                      <a:r>
                        <a:rPr lang="en-GB" baseline="-25000" dirty="0" err="1" smtClean="0"/>
                        <a:t>id</a:t>
                      </a:r>
                      <a:endParaRPr lang="en-GB" dirty="0"/>
                    </a:p>
                  </a:txBody>
                  <a:tcPr/>
                </a:tc>
              </a:tr>
              <a:tr h="228565">
                <a:tc>
                  <a:txBody>
                    <a:bodyPr/>
                    <a:lstStyle/>
                    <a:p>
                      <a:r>
                        <a:rPr lang="en-GB" dirty="0" smtClean="0"/>
                        <a:t>...</a:t>
                      </a:r>
                      <a:endParaRPr lang="en-GB" dirty="0"/>
                    </a:p>
                  </a:txBody>
                  <a:tcPr/>
                </a:tc>
                <a:tc>
                  <a:txBody>
                    <a:bodyPr/>
                    <a:lstStyle/>
                    <a:p>
                      <a:r>
                        <a:rPr lang="en-GB" dirty="0" smtClean="0"/>
                        <a:t>...</a:t>
                      </a:r>
                      <a:endParaRPr lang="en-GB" dirty="0"/>
                    </a:p>
                  </a:txBody>
                  <a:tcPr/>
                </a:tc>
              </a:tr>
              <a:tr h="228565">
                <a:tc>
                  <a:txBody>
                    <a:bodyPr/>
                    <a:lstStyle/>
                    <a:p>
                      <a:r>
                        <a:rPr lang="en-GB" baseline="0" dirty="0" err="1" smtClean="0"/>
                        <a:t>p</a:t>
                      </a:r>
                      <a:r>
                        <a:rPr lang="en-GB" baseline="-25000" dirty="0" err="1" smtClean="0"/>
                        <a:t>n</a:t>
                      </a:r>
                      <a:endParaRPr lang="en-GB" dirty="0"/>
                    </a:p>
                  </a:txBody>
                  <a:tcPr/>
                </a:tc>
                <a:tc>
                  <a:txBody>
                    <a:bodyPr/>
                    <a:lstStyle/>
                    <a:p>
                      <a:r>
                        <a:rPr lang="en-GB" baseline="0" dirty="0" err="1" smtClean="0"/>
                        <a:t>p</a:t>
                      </a:r>
                      <a:r>
                        <a:rPr lang="en-GB" baseline="-25000" dirty="0" err="1" smtClean="0"/>
                        <a:t>nd</a:t>
                      </a:r>
                      <a:endParaRPr lang="en-GB" dirty="0"/>
                    </a:p>
                  </a:txBody>
                  <a:tcPr/>
                </a:tc>
              </a:tr>
            </a:tbl>
          </a:graphicData>
        </a:graphic>
      </p:graphicFrame>
      <p:graphicFrame>
        <p:nvGraphicFramePr>
          <p:cNvPr id="31" name="Table 30"/>
          <p:cNvGraphicFramePr>
            <a:graphicFrameLocks noGrp="1"/>
          </p:cNvGraphicFramePr>
          <p:nvPr/>
        </p:nvGraphicFramePr>
        <p:xfrm>
          <a:off x="5004252" y="1412478"/>
          <a:ext cx="1031776" cy="2712720"/>
        </p:xfrm>
        <a:graphic>
          <a:graphicData uri="http://schemas.openxmlformats.org/drawingml/2006/table">
            <a:tbl>
              <a:tblPr firstRow="1" bandRow="1">
                <a:tableStyleId>{5C22544A-7EE6-4342-B048-85BDC9FD1C3A}</a:tableStyleId>
              </a:tblPr>
              <a:tblGrid>
                <a:gridCol w="515888"/>
                <a:gridCol w="515888"/>
              </a:tblGrid>
              <a:tr h="228565">
                <a:tc>
                  <a:txBody>
                    <a:bodyPr/>
                    <a:lstStyle/>
                    <a:p>
                      <a:endParaRPr lang="en-GB" dirty="0">
                        <a:solidFill>
                          <a:schemeClr val="bg1"/>
                        </a:solidFill>
                      </a:endParaRPr>
                    </a:p>
                  </a:txBody>
                  <a:tcPr>
                    <a:solidFill>
                      <a:schemeClr val="bg1"/>
                    </a:solidFill>
                  </a:tcPr>
                </a:tc>
                <a:tc>
                  <a:txBody>
                    <a:bodyPr/>
                    <a:lstStyle/>
                    <a:p>
                      <a:r>
                        <a:rPr lang="en-GB" sz="1400" dirty="0" smtClean="0"/>
                        <a:t>The</a:t>
                      </a:r>
                      <a:r>
                        <a:rPr lang="en-GB" sz="1400" baseline="0" dirty="0" smtClean="0"/>
                        <a:t> City</a:t>
                      </a:r>
                      <a:endParaRPr lang="en-GB" sz="1400" dirty="0"/>
                    </a:p>
                  </a:txBody>
                  <a:tcPr/>
                </a:tc>
              </a:tr>
              <a:tr h="228565">
                <a:tc>
                  <a:txBody>
                    <a:bodyPr/>
                    <a:lstStyle/>
                    <a:p>
                      <a:r>
                        <a:rPr lang="en-GB" baseline="0" dirty="0" err="1" smtClean="0"/>
                        <a:t>p</a:t>
                      </a:r>
                      <a:r>
                        <a:rPr lang="en-GB" baseline="-25000" dirty="0" err="1" smtClean="0"/>
                        <a:t>1</a:t>
                      </a:r>
                      <a:endParaRPr lang="en-GB" dirty="0"/>
                    </a:p>
                  </a:txBody>
                  <a:tcPr/>
                </a:tc>
                <a:tc>
                  <a:txBody>
                    <a:bodyPr/>
                    <a:lstStyle/>
                    <a:p>
                      <a:endParaRPr lang="en-GB" dirty="0"/>
                    </a:p>
                  </a:txBody>
                  <a:tcPr/>
                </a:tc>
              </a:tr>
              <a:tr h="228565">
                <a:tc>
                  <a:txBody>
                    <a:bodyPr/>
                    <a:lstStyle/>
                    <a:p>
                      <a:r>
                        <a:rPr lang="en-GB" baseline="0" dirty="0" err="1" smtClean="0"/>
                        <a:t>p</a:t>
                      </a:r>
                      <a:r>
                        <a:rPr lang="en-GB" baseline="-25000" dirty="0" err="1" smtClean="0"/>
                        <a:t>2</a:t>
                      </a:r>
                      <a:endParaRPr lang="en-GB" dirty="0"/>
                    </a:p>
                  </a:txBody>
                  <a:tcPr/>
                </a:tc>
                <a:tc>
                  <a:txBody>
                    <a:bodyPr/>
                    <a:lstStyle/>
                    <a:p>
                      <a:endParaRPr lang="en-GB" dirty="0"/>
                    </a:p>
                  </a:txBody>
                  <a:tcPr/>
                </a:tc>
              </a:tr>
              <a:tr h="228565">
                <a:tc>
                  <a:txBody>
                    <a:bodyPr/>
                    <a:lstStyle/>
                    <a:p>
                      <a:r>
                        <a:rPr lang="en-GB" dirty="0" smtClean="0"/>
                        <a:t>...</a:t>
                      </a:r>
                      <a:endParaRPr lang="en-GB" dirty="0"/>
                    </a:p>
                  </a:txBody>
                  <a:tcPr/>
                </a:tc>
                <a:tc>
                  <a:txBody>
                    <a:bodyPr/>
                    <a:lstStyle/>
                    <a:p>
                      <a:r>
                        <a:rPr lang="en-GB" dirty="0" smtClean="0"/>
                        <a:t>...</a:t>
                      </a:r>
                    </a:p>
                  </a:txBody>
                  <a:tcPr/>
                </a:tc>
              </a:tr>
              <a:tr h="228565">
                <a:tc>
                  <a:txBody>
                    <a:bodyPr/>
                    <a:lstStyle/>
                    <a:p>
                      <a:r>
                        <a:rPr lang="en-GB" baseline="0" dirty="0" smtClean="0"/>
                        <a:t>p</a:t>
                      </a:r>
                      <a:r>
                        <a:rPr lang="en-GB" baseline="-25000" dirty="0" smtClean="0"/>
                        <a:t>i</a:t>
                      </a:r>
                      <a:endParaRPr lang="en-GB" dirty="0"/>
                    </a:p>
                  </a:txBody>
                  <a:tcPr/>
                </a:tc>
                <a:tc>
                  <a:txBody>
                    <a:bodyPr/>
                    <a:lstStyle/>
                    <a:p>
                      <a:endParaRPr lang="en-GB" dirty="0"/>
                    </a:p>
                  </a:txBody>
                  <a:tcPr/>
                </a:tc>
              </a:tr>
              <a:tr h="228565">
                <a:tc>
                  <a:txBody>
                    <a:bodyPr/>
                    <a:lstStyle/>
                    <a:p>
                      <a:r>
                        <a:rPr lang="en-GB" dirty="0" smtClean="0"/>
                        <a:t>...</a:t>
                      </a:r>
                      <a:endParaRPr lang="en-GB" dirty="0"/>
                    </a:p>
                  </a:txBody>
                  <a:tcPr/>
                </a:tc>
                <a:tc>
                  <a:txBody>
                    <a:bodyPr/>
                    <a:lstStyle/>
                    <a:p>
                      <a:r>
                        <a:rPr lang="en-GB" dirty="0" smtClean="0"/>
                        <a:t>...</a:t>
                      </a:r>
                      <a:endParaRPr lang="en-GB" dirty="0"/>
                    </a:p>
                  </a:txBody>
                  <a:tcPr/>
                </a:tc>
              </a:tr>
              <a:tr h="228565">
                <a:tc>
                  <a:txBody>
                    <a:bodyPr/>
                    <a:lstStyle/>
                    <a:p>
                      <a:r>
                        <a:rPr lang="en-GB" baseline="0" dirty="0" err="1" smtClean="0"/>
                        <a:t>p</a:t>
                      </a:r>
                      <a:r>
                        <a:rPr lang="en-GB" baseline="-25000" dirty="0" err="1" smtClean="0"/>
                        <a:t>n</a:t>
                      </a:r>
                      <a:endParaRPr lang="en-GB" dirty="0"/>
                    </a:p>
                  </a:txBody>
                  <a:tcPr/>
                </a:tc>
                <a:tc>
                  <a:txBody>
                    <a:bodyPr/>
                    <a:lstStyle/>
                    <a:p>
                      <a:endParaRPr lang="en-GB" dirty="0"/>
                    </a:p>
                  </a:txBody>
                  <a:tcPr/>
                </a:tc>
              </a:tr>
            </a:tbl>
          </a:graphicData>
        </a:graphic>
      </p:graphicFrame>
      <p:graphicFrame>
        <p:nvGraphicFramePr>
          <p:cNvPr id="32" name="Object 9"/>
          <p:cNvGraphicFramePr>
            <a:graphicFrameLocks noChangeAspect="1"/>
          </p:cNvGraphicFramePr>
          <p:nvPr/>
        </p:nvGraphicFramePr>
        <p:xfrm>
          <a:off x="6157876" y="2010966"/>
          <a:ext cx="2693987" cy="1993900"/>
        </p:xfrm>
        <a:graphic>
          <a:graphicData uri="http://schemas.openxmlformats.org/presentationml/2006/ole">
            <p:oleObj spid="_x0000_s2059" name="Equation" r:id="rId12" imgW="2692080" imgH="1993680" progId="Equation.DSMT4">
              <p:embed/>
            </p:oleObj>
          </a:graphicData>
        </a:graphic>
      </p:graphicFrame>
      <p:sp>
        <p:nvSpPr>
          <p:cNvPr id="33" name="TextBox 18"/>
          <p:cNvSpPr txBox="1">
            <a:spLocks noChangeArrowheads="1"/>
          </p:cNvSpPr>
          <p:nvPr/>
        </p:nvSpPr>
        <p:spPr bwMode="auto">
          <a:xfrm>
            <a:off x="611029" y="4581128"/>
            <a:ext cx="1090246" cy="522288"/>
          </a:xfrm>
          <a:prstGeom prst="rect">
            <a:avLst/>
          </a:prstGeom>
          <a:noFill/>
          <a:ln w="9525">
            <a:noFill/>
            <a:miter lim="800000"/>
            <a:headEnd/>
            <a:tailEnd/>
          </a:ln>
        </p:spPr>
        <p:txBody>
          <a:bodyPr wrap="none">
            <a:spAutoFit/>
          </a:bodyPr>
          <a:lstStyle/>
          <a:p>
            <a:r>
              <a:rPr lang="en-GB" sz="1400" dirty="0"/>
              <a:t> von </a:t>
            </a:r>
            <a:r>
              <a:rPr lang="en-GB" sz="1400" dirty="0" err="1"/>
              <a:t>Thunen</a:t>
            </a:r>
            <a:endParaRPr lang="en-GB" sz="1400" dirty="0"/>
          </a:p>
          <a:p>
            <a:r>
              <a:rPr lang="en-GB" sz="1400" dirty="0"/>
              <a:t>model</a:t>
            </a:r>
          </a:p>
        </p:txBody>
      </p:sp>
      <p:sp>
        <p:nvSpPr>
          <p:cNvPr id="34" name="TextBox 21"/>
          <p:cNvSpPr txBox="1">
            <a:spLocks noChangeArrowheads="1"/>
          </p:cNvSpPr>
          <p:nvPr/>
        </p:nvSpPr>
        <p:spPr bwMode="auto">
          <a:xfrm>
            <a:off x="5076056" y="4581128"/>
            <a:ext cx="976870" cy="738664"/>
          </a:xfrm>
          <a:prstGeom prst="rect">
            <a:avLst/>
          </a:prstGeom>
          <a:noFill/>
          <a:ln w="9525">
            <a:noFill/>
            <a:miter lim="800000"/>
            <a:headEnd/>
            <a:tailEnd/>
          </a:ln>
        </p:spPr>
        <p:txBody>
          <a:bodyPr wrap="none">
            <a:spAutoFit/>
          </a:bodyPr>
          <a:lstStyle/>
          <a:p>
            <a:r>
              <a:rPr lang="en-GB" sz="1400"/>
              <a:t>MaxEnt</a:t>
            </a:r>
          </a:p>
          <a:p>
            <a:r>
              <a:rPr lang="en-GB" sz="1400"/>
              <a:t>probability</a:t>
            </a:r>
          </a:p>
          <a:p>
            <a:r>
              <a:rPr lang="en-GB" sz="1400"/>
              <a:t>estimates</a:t>
            </a:r>
          </a:p>
        </p:txBody>
      </p:sp>
      <p:sp>
        <p:nvSpPr>
          <p:cNvPr id="35" name="TextBox 22"/>
          <p:cNvSpPr txBox="1">
            <a:spLocks noChangeArrowheads="1"/>
          </p:cNvSpPr>
          <p:nvPr/>
        </p:nvSpPr>
        <p:spPr bwMode="auto">
          <a:xfrm>
            <a:off x="6875548" y="4581128"/>
            <a:ext cx="1198685" cy="522288"/>
          </a:xfrm>
          <a:prstGeom prst="rect">
            <a:avLst/>
          </a:prstGeom>
          <a:noFill/>
          <a:ln w="9525">
            <a:noFill/>
            <a:miter lim="800000"/>
            <a:headEnd/>
            <a:tailEnd/>
          </a:ln>
        </p:spPr>
        <p:txBody>
          <a:bodyPr wrap="none">
            <a:spAutoFit/>
          </a:bodyPr>
          <a:lstStyle/>
          <a:p>
            <a:r>
              <a:rPr lang="en-GB" sz="1400"/>
              <a:t>The Legendre</a:t>
            </a:r>
          </a:p>
          <a:p>
            <a:r>
              <a:rPr lang="en-GB" sz="1400"/>
              <a:t>transform</a:t>
            </a:r>
          </a:p>
        </p:txBody>
      </p:sp>
      <p:grpSp>
        <p:nvGrpSpPr>
          <p:cNvPr id="36" name="Group 35"/>
          <p:cNvGrpSpPr/>
          <p:nvPr/>
        </p:nvGrpSpPr>
        <p:grpSpPr>
          <a:xfrm>
            <a:off x="0" y="0"/>
            <a:ext cx="9144000" cy="646332"/>
            <a:chOff x="0" y="0"/>
            <a:chExt cx="9144000" cy="646332"/>
          </a:xfrm>
        </p:grpSpPr>
        <p:grpSp>
          <p:nvGrpSpPr>
            <p:cNvPr id="37" name="Group 1"/>
            <p:cNvGrpSpPr/>
            <p:nvPr/>
          </p:nvGrpSpPr>
          <p:grpSpPr>
            <a:xfrm>
              <a:off x="0" y="0"/>
              <a:ext cx="9144000" cy="549275"/>
              <a:chOff x="0" y="0"/>
              <a:chExt cx="9144000" cy="549275"/>
            </a:xfrm>
          </p:grpSpPr>
          <p:pic>
            <p:nvPicPr>
              <p:cNvPr id="39" name="Picture 15" descr="DarkPurple90"/>
              <p:cNvPicPr>
                <a:picLocks noChangeAspect="1" noChangeArrowheads="1"/>
              </p:cNvPicPr>
              <p:nvPr/>
            </p:nvPicPr>
            <p:blipFill>
              <a:blip r:embed="rId13" cstate="print"/>
              <a:srcRect/>
              <a:stretch>
                <a:fillRect/>
              </a:stretch>
            </p:blipFill>
            <p:spPr bwMode="auto">
              <a:xfrm>
                <a:off x="0" y="0"/>
                <a:ext cx="9144000" cy="549275"/>
              </a:xfrm>
              <a:prstGeom prst="rect">
                <a:avLst/>
              </a:prstGeom>
              <a:noFill/>
              <a:ln w="9525">
                <a:noFill/>
                <a:miter lim="800000"/>
                <a:headEnd/>
                <a:tailEnd/>
              </a:ln>
            </p:spPr>
          </p:pic>
          <p:pic>
            <p:nvPicPr>
              <p:cNvPr id="40" name="Picture 39" descr="CASA_logo__whiteRGB.png"/>
              <p:cNvPicPr>
                <a:picLocks noChangeAspect="1"/>
              </p:cNvPicPr>
              <p:nvPr/>
            </p:nvPicPr>
            <p:blipFill>
              <a:blip r:embed="rId14" cstate="print"/>
              <a:srcRect/>
              <a:stretch>
                <a:fillRect/>
              </a:stretch>
            </p:blipFill>
            <p:spPr bwMode="auto">
              <a:xfrm>
                <a:off x="0" y="37817"/>
                <a:ext cx="393674" cy="471222"/>
              </a:xfrm>
              <a:prstGeom prst="rect">
                <a:avLst/>
              </a:prstGeom>
              <a:noFill/>
              <a:ln w="9525">
                <a:noFill/>
                <a:miter lim="800000"/>
                <a:headEnd/>
                <a:tailEnd/>
              </a:ln>
            </p:spPr>
          </p:pic>
        </p:grpSp>
        <p:sp>
          <p:nvSpPr>
            <p:cNvPr id="38"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46332"/>
            <a:chOff x="0" y="0"/>
            <a:chExt cx="9144000" cy="646332"/>
          </a:xfrm>
        </p:grpSpPr>
        <p:grpSp>
          <p:nvGrpSpPr>
            <p:cNvPr id="3" name="Group 1"/>
            <p:cNvGrpSpPr/>
            <p:nvPr/>
          </p:nvGrpSpPr>
          <p:grpSpPr>
            <a:xfrm>
              <a:off x="0" y="0"/>
              <a:ext cx="9144000" cy="549275"/>
              <a:chOff x="0" y="0"/>
              <a:chExt cx="9144000" cy="549275"/>
            </a:xfrm>
          </p:grpSpPr>
          <p:pic>
            <p:nvPicPr>
              <p:cNvPr id="5" name="Picture 15" descr="DarkPurple90"/>
              <p:cNvPicPr>
                <a:picLocks noChangeAspect="1" noChangeArrowheads="1"/>
              </p:cNvPicPr>
              <p:nvPr/>
            </p:nvPicPr>
            <p:blipFill>
              <a:blip r:embed="rId3" cstate="print"/>
              <a:srcRect/>
              <a:stretch>
                <a:fillRect/>
              </a:stretch>
            </p:blipFill>
            <p:spPr bwMode="auto">
              <a:xfrm>
                <a:off x="0" y="0"/>
                <a:ext cx="9144000" cy="549275"/>
              </a:xfrm>
              <a:prstGeom prst="rect">
                <a:avLst/>
              </a:prstGeom>
              <a:noFill/>
              <a:ln w="9525">
                <a:noFill/>
                <a:miter lim="800000"/>
                <a:headEnd/>
                <a:tailEnd/>
              </a:ln>
            </p:spPr>
          </p:pic>
          <p:pic>
            <p:nvPicPr>
              <p:cNvPr id="6" name="Picture 5" descr="CASA_logo__whiteRGB.png"/>
              <p:cNvPicPr>
                <a:picLocks noChangeAspect="1"/>
              </p:cNvPicPr>
              <p:nvPr/>
            </p:nvPicPr>
            <p:blipFill>
              <a:blip r:embed="rId4" cstate="print"/>
              <a:srcRect/>
              <a:stretch>
                <a:fillRect/>
              </a:stretch>
            </p:blipFill>
            <p:spPr bwMode="auto">
              <a:xfrm>
                <a:off x="0" y="37817"/>
                <a:ext cx="393674" cy="471222"/>
              </a:xfrm>
              <a:prstGeom prst="rect">
                <a:avLst/>
              </a:prstGeom>
              <a:noFill/>
              <a:ln w="9525">
                <a:noFill/>
                <a:miter lim="800000"/>
                <a:headEnd/>
                <a:tailEnd/>
              </a:ln>
            </p:spPr>
          </p:pic>
        </p:grpSp>
        <p:sp>
          <p:nvSpPr>
            <p:cNvPr id="4"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pic>
        <p:nvPicPr>
          <p:cNvPr id="8" name="Picture 7" descr="Destination_div_Origin relative change.tiff"/>
          <p:cNvPicPr>
            <a:picLocks noChangeAspect="1"/>
          </p:cNvPicPr>
          <p:nvPr/>
        </p:nvPicPr>
        <p:blipFill>
          <a:blip r:embed="rId5" cstate="print"/>
          <a:stretch>
            <a:fillRect/>
          </a:stretch>
        </p:blipFill>
        <p:spPr>
          <a:xfrm>
            <a:off x="1547664" y="1484784"/>
            <a:ext cx="5904656" cy="5145486"/>
          </a:xfrm>
          <a:prstGeom prst="rect">
            <a:avLst/>
          </a:prstGeom>
        </p:spPr>
      </p:pic>
      <p:sp>
        <p:nvSpPr>
          <p:cNvPr id="9" name="TextBox 8"/>
          <p:cNvSpPr txBox="1"/>
          <p:nvPr/>
        </p:nvSpPr>
        <p:spPr>
          <a:xfrm>
            <a:off x="1835696" y="908720"/>
            <a:ext cx="5351080" cy="461665"/>
          </a:xfrm>
          <a:prstGeom prst="rect">
            <a:avLst/>
          </a:prstGeom>
          <a:noFill/>
        </p:spPr>
        <p:txBody>
          <a:bodyPr wrap="none" rtlCol="0">
            <a:spAutoFit/>
          </a:bodyPr>
          <a:lstStyle/>
          <a:p>
            <a:r>
              <a:rPr lang="en-GB" sz="2400" b="1" dirty="0" smtClean="0"/>
              <a:t>Destination/Origin Relative Rent Change</a:t>
            </a:r>
            <a:endParaRPr lang="en-GB" sz="2400" b="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46332"/>
            <a:chOff x="0" y="0"/>
            <a:chExt cx="9144000" cy="646332"/>
          </a:xfrm>
        </p:grpSpPr>
        <p:grpSp>
          <p:nvGrpSpPr>
            <p:cNvPr id="3" name="Group 1"/>
            <p:cNvGrpSpPr/>
            <p:nvPr/>
          </p:nvGrpSpPr>
          <p:grpSpPr>
            <a:xfrm>
              <a:off x="0" y="0"/>
              <a:ext cx="9144000" cy="549275"/>
              <a:chOff x="0" y="0"/>
              <a:chExt cx="9144000" cy="549275"/>
            </a:xfrm>
          </p:grpSpPr>
          <p:pic>
            <p:nvPicPr>
              <p:cNvPr id="5" name="Picture 15" descr="DarkPurple90"/>
              <p:cNvPicPr>
                <a:picLocks noChangeAspect="1" noChangeArrowheads="1"/>
              </p:cNvPicPr>
              <p:nvPr/>
            </p:nvPicPr>
            <p:blipFill>
              <a:blip r:embed="rId3" cstate="print"/>
              <a:srcRect/>
              <a:stretch>
                <a:fillRect/>
              </a:stretch>
            </p:blipFill>
            <p:spPr bwMode="auto">
              <a:xfrm>
                <a:off x="0" y="0"/>
                <a:ext cx="9144000" cy="549275"/>
              </a:xfrm>
              <a:prstGeom prst="rect">
                <a:avLst/>
              </a:prstGeom>
              <a:noFill/>
              <a:ln w="9525">
                <a:noFill/>
                <a:miter lim="800000"/>
                <a:headEnd/>
                <a:tailEnd/>
              </a:ln>
            </p:spPr>
          </p:pic>
          <p:pic>
            <p:nvPicPr>
              <p:cNvPr id="6" name="Picture 5" descr="CASA_logo__whiteRGB.png"/>
              <p:cNvPicPr>
                <a:picLocks noChangeAspect="1"/>
              </p:cNvPicPr>
              <p:nvPr/>
            </p:nvPicPr>
            <p:blipFill>
              <a:blip r:embed="rId4" cstate="print"/>
              <a:srcRect/>
              <a:stretch>
                <a:fillRect/>
              </a:stretch>
            </p:blipFill>
            <p:spPr bwMode="auto">
              <a:xfrm>
                <a:off x="0" y="37817"/>
                <a:ext cx="393674" cy="471222"/>
              </a:xfrm>
              <a:prstGeom prst="rect">
                <a:avLst/>
              </a:prstGeom>
              <a:noFill/>
              <a:ln w="9525">
                <a:noFill/>
                <a:miter lim="800000"/>
                <a:headEnd/>
                <a:tailEnd/>
              </a:ln>
            </p:spPr>
          </p:pic>
        </p:grpSp>
        <p:sp>
          <p:nvSpPr>
            <p:cNvPr id="4"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sp>
        <p:nvSpPr>
          <p:cNvPr id="7" name="Rectangle 6"/>
          <p:cNvSpPr/>
          <p:nvPr/>
        </p:nvSpPr>
        <p:spPr>
          <a:xfrm>
            <a:off x="323528" y="1124744"/>
            <a:ext cx="8352928" cy="5509200"/>
          </a:xfrm>
          <a:prstGeom prst="rect">
            <a:avLst/>
          </a:prstGeom>
          <a:ln>
            <a:solidFill>
              <a:schemeClr val="tx1"/>
            </a:solidFill>
          </a:ln>
        </p:spPr>
        <p:txBody>
          <a:bodyPr wrap="square">
            <a:spAutoFit/>
          </a:bodyPr>
          <a:lstStyle/>
          <a:p>
            <a:pPr>
              <a:buFont typeface="Arial" pitchFamily="34" charset="0"/>
              <a:buChar char="•"/>
            </a:pPr>
            <a:r>
              <a:rPr lang="en-GB" b="1" dirty="0" smtClean="0">
                <a:ea typeface="Garamond" pitchFamily="18" charset="0"/>
                <a:cs typeface="Times New Roman" pitchFamily="18" charset="0"/>
              </a:rPr>
              <a:t> </a:t>
            </a:r>
            <a:r>
              <a:rPr lang="en-GB" i="1" dirty="0" smtClean="0"/>
              <a:t>‘transport costs are almost universally ignored in trade models in the sanguine hope  that if included they would not materially affect the results’ (</a:t>
            </a:r>
            <a:r>
              <a:rPr lang="en-GB" dirty="0" err="1" smtClean="0"/>
              <a:t>Deardorff</a:t>
            </a:r>
            <a:r>
              <a:rPr lang="en-GB" dirty="0" smtClean="0"/>
              <a:t> 1984</a:t>
            </a:r>
            <a:r>
              <a:rPr lang="en-GB" i="1" dirty="0" smtClean="0"/>
              <a:t>)</a:t>
            </a:r>
          </a:p>
          <a:p>
            <a:endParaRPr lang="en-GB" b="1" dirty="0" smtClean="0">
              <a:ea typeface="Garamond" pitchFamily="18" charset="0"/>
              <a:cs typeface="Times New Roman" pitchFamily="18" charset="0"/>
            </a:endParaRPr>
          </a:p>
          <a:p>
            <a:pPr algn="just" eaLnBrk="0" hangingPunct="0">
              <a:buFontTx/>
              <a:buChar char="•"/>
            </a:pPr>
            <a:r>
              <a:rPr lang="en-US" dirty="0" smtClean="0">
                <a:ea typeface="Garamond" pitchFamily="18" charset="0"/>
                <a:cs typeface="Times New Roman" pitchFamily="18" charset="0"/>
              </a:rPr>
              <a:t> </a:t>
            </a:r>
            <a:r>
              <a:rPr lang="en-US" i="1" dirty="0" smtClean="0">
                <a:ea typeface="Garamond" pitchFamily="18" charset="0"/>
                <a:cs typeface="Times New Roman" pitchFamily="18" charset="0"/>
              </a:rPr>
              <a:t>‘it seems unlikely that we will see technological convergence between the economic geographers and the  geographical economists any time soon’ </a:t>
            </a:r>
            <a:r>
              <a:rPr lang="en-US" dirty="0" smtClean="0">
                <a:ea typeface="Garamond" pitchFamily="18" charset="0"/>
                <a:cs typeface="Times New Roman" pitchFamily="18" charset="0"/>
              </a:rPr>
              <a:t>(</a:t>
            </a:r>
            <a:r>
              <a:rPr lang="en-US" dirty="0" err="1" smtClean="0">
                <a:ea typeface="Garamond" pitchFamily="18" charset="0"/>
                <a:cs typeface="Times New Roman" pitchFamily="18" charset="0"/>
              </a:rPr>
              <a:t>Overman</a:t>
            </a:r>
            <a:r>
              <a:rPr lang="en-US" dirty="0" smtClean="0">
                <a:ea typeface="Garamond" pitchFamily="18" charset="0"/>
                <a:cs typeface="Times New Roman" pitchFamily="18" charset="0"/>
              </a:rPr>
              <a:t> 2004)</a:t>
            </a:r>
            <a:endParaRPr lang="en-US" sz="2000" dirty="0" smtClean="0">
              <a:ea typeface="Garamond" pitchFamily="18" charset="0"/>
              <a:cs typeface="Times New Roman" pitchFamily="18" charset="0"/>
            </a:endParaRPr>
          </a:p>
          <a:p>
            <a:pPr algn="just" eaLnBrk="0" hangingPunct="0"/>
            <a:endParaRPr lang="en-GB" sz="800" dirty="0" smtClean="0">
              <a:ea typeface="Garamond" pitchFamily="18" charset="0"/>
              <a:cs typeface="Times New Roman" pitchFamily="18" charset="0"/>
            </a:endParaRPr>
          </a:p>
          <a:p>
            <a:pPr algn="just" eaLnBrk="0" hangingPunct="0">
              <a:buFontTx/>
              <a:buChar char="•"/>
            </a:pPr>
            <a:r>
              <a:rPr lang="en-US" i="1" dirty="0" smtClean="0">
                <a:ea typeface="Garamond" pitchFamily="18" charset="0"/>
                <a:cs typeface="Times New Roman" pitchFamily="18" charset="0"/>
              </a:rPr>
              <a:t>  </a:t>
            </a:r>
            <a:r>
              <a:rPr lang="en-GB" i="1" dirty="0" smtClean="0">
                <a:ea typeface="Garamond" pitchFamily="18" charset="0"/>
                <a:cs typeface="Times New Roman" pitchFamily="18" charset="0"/>
              </a:rPr>
              <a:t>‘In spatial interaction models there is no ..... statement about prices of any of the commodities, not even of land’ </a:t>
            </a:r>
            <a:r>
              <a:rPr lang="en-GB" sz="2000" dirty="0" smtClean="0">
                <a:ea typeface="Garamond" pitchFamily="18" charset="0"/>
                <a:cs typeface="Times New Roman" pitchFamily="18" charset="0"/>
              </a:rPr>
              <a:t>(</a:t>
            </a:r>
            <a:r>
              <a:rPr lang="en-GB" sz="2000" dirty="0" err="1" smtClean="0">
                <a:ea typeface="Garamond" pitchFamily="18" charset="0"/>
                <a:cs typeface="Times New Roman" pitchFamily="18" charset="0"/>
              </a:rPr>
              <a:t>Barra</a:t>
            </a:r>
            <a:r>
              <a:rPr lang="en-GB" sz="2000" dirty="0" smtClean="0">
                <a:ea typeface="Garamond" pitchFamily="18" charset="0"/>
                <a:cs typeface="Times New Roman" pitchFamily="18" charset="0"/>
              </a:rPr>
              <a:t>, 1989)</a:t>
            </a:r>
          </a:p>
          <a:p>
            <a:pPr algn="just" eaLnBrk="0" hangingPunct="0">
              <a:buFontTx/>
              <a:buChar char="•"/>
            </a:pPr>
            <a:endParaRPr lang="en-GB" sz="800" dirty="0" smtClean="0">
              <a:ea typeface="Garamond" pitchFamily="18" charset="0"/>
              <a:cs typeface="Times New Roman" pitchFamily="18" charset="0"/>
            </a:endParaRPr>
          </a:p>
          <a:p>
            <a:pPr algn="just" eaLnBrk="0" hangingPunct="0">
              <a:buFontTx/>
              <a:buChar char="•"/>
            </a:pPr>
            <a:r>
              <a:rPr lang="en-US" dirty="0" smtClean="0">
                <a:ea typeface="Garamond" pitchFamily="18" charset="0"/>
                <a:cs typeface="Times New Roman" pitchFamily="18" charset="0"/>
              </a:rPr>
              <a:t> </a:t>
            </a:r>
            <a:r>
              <a:rPr lang="en-US" i="1" dirty="0" smtClean="0">
                <a:ea typeface="Garamond" pitchFamily="18" charset="0"/>
                <a:cs typeface="Times New Roman" pitchFamily="18" charset="0"/>
              </a:rPr>
              <a:t>‘</a:t>
            </a:r>
            <a:r>
              <a:rPr lang="en-GB" i="1" dirty="0" smtClean="0">
                <a:ea typeface="Garamond" pitchFamily="18" charset="0"/>
                <a:cs typeface="Times New Roman" pitchFamily="18" charset="0"/>
              </a:rPr>
              <a:t>Could the entropy approach deal with price (especially land-rent) distributions as well as with physical allocations? Partial answers to these questions were provided by Senior and Wilson (1974), </a:t>
            </a:r>
            <a:r>
              <a:rPr lang="en-GB" i="1" dirty="0" err="1" smtClean="0">
                <a:ea typeface="Garamond" pitchFamily="18" charset="0"/>
                <a:cs typeface="Times New Roman" pitchFamily="18" charset="0"/>
              </a:rPr>
              <a:t>Anas</a:t>
            </a:r>
            <a:r>
              <a:rPr lang="en-GB" i="1" dirty="0" smtClean="0">
                <a:ea typeface="Garamond" pitchFamily="18" charset="0"/>
                <a:cs typeface="Times New Roman" pitchFamily="18" charset="0"/>
              </a:rPr>
              <a:t> (1973), and others, but urban economics was on a track of its own and showed signs of maturing independently. The uneasy fit between entropy models and economic models still remains, but I hope that some of this tension will be relaxed...’ </a:t>
            </a:r>
            <a:r>
              <a:rPr lang="en-GB" sz="2000" dirty="0" smtClean="0">
                <a:ea typeface="Garamond" pitchFamily="18" charset="0"/>
                <a:cs typeface="Times New Roman" pitchFamily="18" charset="0"/>
              </a:rPr>
              <a:t>(</a:t>
            </a:r>
            <a:r>
              <a:rPr lang="en-GB" sz="2000" dirty="0" err="1" smtClean="0">
                <a:ea typeface="Garamond" pitchFamily="18" charset="0"/>
                <a:cs typeface="Times New Roman" pitchFamily="18" charset="0"/>
              </a:rPr>
              <a:t>Anas</a:t>
            </a:r>
            <a:r>
              <a:rPr lang="en-GB" sz="2000" dirty="0" smtClean="0">
                <a:ea typeface="Garamond" pitchFamily="18" charset="0"/>
                <a:cs typeface="Times New Roman" pitchFamily="18" charset="0"/>
              </a:rPr>
              <a:t>, 1984)</a:t>
            </a:r>
          </a:p>
          <a:p>
            <a:pPr algn="just" eaLnBrk="0" hangingPunct="0"/>
            <a:endParaRPr lang="en-GB" sz="800" dirty="0" smtClean="0">
              <a:ea typeface="Garamond" pitchFamily="18" charset="0"/>
              <a:cs typeface="Times New Roman" pitchFamily="18" charset="0"/>
            </a:endParaRPr>
          </a:p>
          <a:p>
            <a:pPr algn="just" eaLnBrk="0" hangingPunct="0">
              <a:buFontTx/>
              <a:buChar char="•"/>
            </a:pPr>
            <a:r>
              <a:rPr lang="en-US" dirty="0" smtClean="0">
                <a:ea typeface="Garamond" pitchFamily="18" charset="0"/>
                <a:cs typeface="Times New Roman" pitchFamily="18" charset="0"/>
              </a:rPr>
              <a:t> </a:t>
            </a:r>
            <a:r>
              <a:rPr lang="en-US" i="1" dirty="0" smtClean="0">
                <a:ea typeface="Garamond" pitchFamily="18" charset="0"/>
                <a:cs typeface="Times New Roman" pitchFamily="18" charset="0"/>
              </a:rPr>
              <a:t>‘Bid rent theory … serves as a framework for pencil-and-paper theoretical models, but the econometric estimation and large scale policy application of these models has proved to be difficult, unmanageable, and frustrating.  In part because of this, the applied fields of transportation planning and urban modeling – which stand to benefit from urban economics – have remained largely separate from it.’ </a:t>
            </a:r>
            <a:r>
              <a:rPr lang="en-US" dirty="0" smtClean="0">
                <a:ea typeface="Garamond" pitchFamily="18" charset="0"/>
                <a:cs typeface="Times New Roman" pitchFamily="18" charset="0"/>
              </a:rPr>
              <a:t>(</a:t>
            </a:r>
            <a:r>
              <a:rPr lang="en-US" dirty="0" err="1" smtClean="0">
                <a:ea typeface="Garamond" pitchFamily="18" charset="0"/>
                <a:cs typeface="Times New Roman" pitchFamily="18" charset="0"/>
              </a:rPr>
              <a:t>Anas</a:t>
            </a:r>
            <a:r>
              <a:rPr lang="en-US" dirty="0" smtClean="0">
                <a:ea typeface="Garamond" pitchFamily="18" charset="0"/>
                <a:cs typeface="Times New Roman" pitchFamily="18" charset="0"/>
              </a:rPr>
              <a:t> 1982)</a:t>
            </a:r>
            <a:endParaRPr lang="en-GB" dirty="0"/>
          </a:p>
        </p:txBody>
      </p:sp>
      <p:sp>
        <p:nvSpPr>
          <p:cNvPr id="8" name="TextBox 7"/>
          <p:cNvSpPr txBox="1"/>
          <p:nvPr/>
        </p:nvSpPr>
        <p:spPr>
          <a:xfrm>
            <a:off x="3491880" y="692696"/>
            <a:ext cx="1872208" cy="461665"/>
          </a:xfrm>
          <a:prstGeom prst="rect">
            <a:avLst/>
          </a:prstGeom>
          <a:noFill/>
        </p:spPr>
        <p:txBody>
          <a:bodyPr wrap="square" rtlCol="0">
            <a:spAutoFit/>
          </a:bodyPr>
          <a:lstStyle/>
          <a:p>
            <a:r>
              <a:rPr lang="en-GB" sz="2400" b="1" dirty="0" smtClean="0"/>
              <a:t>The Context</a:t>
            </a:r>
            <a:endParaRPr lang="en-GB" sz="2400" b="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46332"/>
            <a:chOff x="0" y="0"/>
            <a:chExt cx="9144000" cy="646332"/>
          </a:xfrm>
        </p:grpSpPr>
        <p:grpSp>
          <p:nvGrpSpPr>
            <p:cNvPr id="3" name="Group 1"/>
            <p:cNvGrpSpPr/>
            <p:nvPr/>
          </p:nvGrpSpPr>
          <p:grpSpPr>
            <a:xfrm>
              <a:off x="0" y="0"/>
              <a:ext cx="9144000" cy="549275"/>
              <a:chOff x="0" y="0"/>
              <a:chExt cx="9144000" cy="549275"/>
            </a:xfrm>
          </p:grpSpPr>
          <p:pic>
            <p:nvPicPr>
              <p:cNvPr id="5" name="Picture 15" descr="DarkPurple90"/>
              <p:cNvPicPr>
                <a:picLocks noChangeAspect="1" noChangeArrowheads="1"/>
              </p:cNvPicPr>
              <p:nvPr/>
            </p:nvPicPr>
            <p:blipFill>
              <a:blip r:embed="rId3" cstate="print"/>
              <a:srcRect/>
              <a:stretch>
                <a:fillRect/>
              </a:stretch>
            </p:blipFill>
            <p:spPr bwMode="auto">
              <a:xfrm>
                <a:off x="0" y="0"/>
                <a:ext cx="9144000" cy="549275"/>
              </a:xfrm>
              <a:prstGeom prst="rect">
                <a:avLst/>
              </a:prstGeom>
              <a:noFill/>
              <a:ln w="9525">
                <a:noFill/>
                <a:miter lim="800000"/>
                <a:headEnd/>
                <a:tailEnd/>
              </a:ln>
            </p:spPr>
          </p:pic>
          <p:pic>
            <p:nvPicPr>
              <p:cNvPr id="6" name="Picture 5" descr="CASA_logo__whiteRGB.png"/>
              <p:cNvPicPr>
                <a:picLocks noChangeAspect="1"/>
              </p:cNvPicPr>
              <p:nvPr/>
            </p:nvPicPr>
            <p:blipFill>
              <a:blip r:embed="rId4" cstate="print"/>
              <a:srcRect/>
              <a:stretch>
                <a:fillRect/>
              </a:stretch>
            </p:blipFill>
            <p:spPr bwMode="auto">
              <a:xfrm>
                <a:off x="0" y="37817"/>
                <a:ext cx="393674" cy="471222"/>
              </a:xfrm>
              <a:prstGeom prst="rect">
                <a:avLst/>
              </a:prstGeom>
              <a:noFill/>
              <a:ln w="9525">
                <a:noFill/>
                <a:miter lim="800000"/>
                <a:headEnd/>
                <a:tailEnd/>
              </a:ln>
            </p:spPr>
          </p:pic>
        </p:grpSp>
        <p:sp>
          <p:nvSpPr>
            <p:cNvPr id="4"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grpSp>
        <p:nvGrpSpPr>
          <p:cNvPr id="11" name="Group 10"/>
          <p:cNvGrpSpPr/>
          <p:nvPr/>
        </p:nvGrpSpPr>
        <p:grpSpPr>
          <a:xfrm>
            <a:off x="179512" y="1916832"/>
            <a:ext cx="8602502" cy="4203750"/>
            <a:chOff x="179512" y="1412776"/>
            <a:chExt cx="8602502" cy="4203750"/>
          </a:xfrm>
        </p:grpSpPr>
        <p:pic>
          <p:nvPicPr>
            <p:cNvPr id="7" name="Picture 6" descr="change in Origin uncorrected rents per unit area.tiff"/>
            <p:cNvPicPr>
              <a:picLocks noChangeAspect="1"/>
            </p:cNvPicPr>
            <p:nvPr/>
          </p:nvPicPr>
          <p:blipFill>
            <a:blip r:embed="rId5" cstate="print"/>
            <a:stretch>
              <a:fillRect/>
            </a:stretch>
          </p:blipFill>
          <p:spPr>
            <a:xfrm>
              <a:off x="179512" y="1412776"/>
              <a:ext cx="4210015" cy="4203750"/>
            </a:xfrm>
            <a:prstGeom prst="rect">
              <a:avLst/>
            </a:prstGeom>
          </p:spPr>
        </p:pic>
        <p:pic>
          <p:nvPicPr>
            <p:cNvPr id="8" name="Picture 7" descr="change in Destination uncorrected rents per unit area.tiff"/>
            <p:cNvPicPr>
              <a:picLocks noChangeAspect="1"/>
            </p:cNvPicPr>
            <p:nvPr/>
          </p:nvPicPr>
          <p:blipFill>
            <a:blip r:embed="rId6" cstate="print"/>
            <a:stretch>
              <a:fillRect/>
            </a:stretch>
          </p:blipFill>
          <p:spPr>
            <a:xfrm>
              <a:off x="4572000" y="1412776"/>
              <a:ext cx="4210014" cy="4203749"/>
            </a:xfrm>
            <a:prstGeom prst="rect">
              <a:avLst/>
            </a:prstGeom>
          </p:spPr>
        </p:pic>
      </p:grpSp>
      <p:sp>
        <p:nvSpPr>
          <p:cNvPr id="10" name="Rectangle 9"/>
          <p:cNvSpPr/>
          <p:nvPr/>
        </p:nvSpPr>
        <p:spPr>
          <a:xfrm>
            <a:off x="2771800" y="908720"/>
            <a:ext cx="3440173" cy="461665"/>
          </a:xfrm>
          <a:prstGeom prst="rect">
            <a:avLst/>
          </a:prstGeom>
        </p:spPr>
        <p:txBody>
          <a:bodyPr wrap="none">
            <a:spAutoFit/>
          </a:bodyPr>
          <a:lstStyle/>
          <a:p>
            <a:r>
              <a:rPr lang="en-GB" sz="2400" b="1" dirty="0" smtClean="0"/>
              <a:t>Uncorrected Rent Change</a:t>
            </a:r>
            <a:endParaRPr lang="en-GB" sz="2400" b="1"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46332"/>
            <a:chOff x="0" y="0"/>
            <a:chExt cx="9144000" cy="646332"/>
          </a:xfrm>
        </p:grpSpPr>
        <p:grpSp>
          <p:nvGrpSpPr>
            <p:cNvPr id="3" name="Group 1"/>
            <p:cNvGrpSpPr/>
            <p:nvPr/>
          </p:nvGrpSpPr>
          <p:grpSpPr>
            <a:xfrm>
              <a:off x="0" y="0"/>
              <a:ext cx="9144000" cy="549275"/>
              <a:chOff x="0" y="0"/>
              <a:chExt cx="9144000" cy="549275"/>
            </a:xfrm>
          </p:grpSpPr>
          <p:pic>
            <p:nvPicPr>
              <p:cNvPr id="5" name="Picture 15" descr="DarkPurple90"/>
              <p:cNvPicPr>
                <a:picLocks noChangeAspect="1" noChangeArrowheads="1"/>
              </p:cNvPicPr>
              <p:nvPr/>
            </p:nvPicPr>
            <p:blipFill>
              <a:blip r:embed="rId3" cstate="print"/>
              <a:srcRect/>
              <a:stretch>
                <a:fillRect/>
              </a:stretch>
            </p:blipFill>
            <p:spPr bwMode="auto">
              <a:xfrm>
                <a:off x="0" y="0"/>
                <a:ext cx="9144000" cy="549275"/>
              </a:xfrm>
              <a:prstGeom prst="rect">
                <a:avLst/>
              </a:prstGeom>
              <a:noFill/>
              <a:ln w="9525">
                <a:noFill/>
                <a:miter lim="800000"/>
                <a:headEnd/>
                <a:tailEnd/>
              </a:ln>
            </p:spPr>
          </p:pic>
          <p:pic>
            <p:nvPicPr>
              <p:cNvPr id="6" name="Picture 5" descr="CASA_logo__whiteRGB.png"/>
              <p:cNvPicPr>
                <a:picLocks noChangeAspect="1"/>
              </p:cNvPicPr>
              <p:nvPr/>
            </p:nvPicPr>
            <p:blipFill>
              <a:blip r:embed="rId4" cstate="print"/>
              <a:srcRect/>
              <a:stretch>
                <a:fillRect/>
              </a:stretch>
            </p:blipFill>
            <p:spPr bwMode="auto">
              <a:xfrm>
                <a:off x="0" y="37817"/>
                <a:ext cx="393674" cy="471222"/>
              </a:xfrm>
              <a:prstGeom prst="rect">
                <a:avLst/>
              </a:prstGeom>
              <a:noFill/>
              <a:ln w="9525">
                <a:noFill/>
                <a:miter lim="800000"/>
                <a:headEnd/>
                <a:tailEnd/>
              </a:ln>
            </p:spPr>
          </p:pic>
        </p:grpSp>
        <p:sp>
          <p:nvSpPr>
            <p:cNvPr id="4"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grpSp>
        <p:nvGrpSpPr>
          <p:cNvPr id="9" name="Group 8"/>
          <p:cNvGrpSpPr/>
          <p:nvPr/>
        </p:nvGrpSpPr>
        <p:grpSpPr>
          <a:xfrm>
            <a:off x="0" y="1628800"/>
            <a:ext cx="8780512" cy="4464496"/>
            <a:chOff x="0" y="1628800"/>
            <a:chExt cx="8780512" cy="4464496"/>
          </a:xfrm>
        </p:grpSpPr>
        <p:pic>
          <p:nvPicPr>
            <p:cNvPr id="7" name="Picture 6" descr="Total Origin  rent Change.tiff"/>
            <p:cNvPicPr>
              <a:picLocks noChangeAspect="1"/>
            </p:cNvPicPr>
            <p:nvPr/>
          </p:nvPicPr>
          <p:blipFill>
            <a:blip r:embed="rId5" cstate="print"/>
            <a:stretch>
              <a:fillRect/>
            </a:stretch>
          </p:blipFill>
          <p:spPr>
            <a:xfrm>
              <a:off x="0" y="1628800"/>
              <a:ext cx="4464496" cy="4464496"/>
            </a:xfrm>
            <a:prstGeom prst="rect">
              <a:avLst/>
            </a:prstGeom>
          </p:spPr>
        </p:pic>
        <p:pic>
          <p:nvPicPr>
            <p:cNvPr id="8" name="Picture 7" descr="Total Destination  rent Change.tiff"/>
            <p:cNvPicPr>
              <a:picLocks noChangeAspect="1"/>
            </p:cNvPicPr>
            <p:nvPr/>
          </p:nvPicPr>
          <p:blipFill>
            <a:blip r:embed="rId6" cstate="print"/>
            <a:stretch>
              <a:fillRect/>
            </a:stretch>
          </p:blipFill>
          <p:spPr>
            <a:xfrm>
              <a:off x="4355976" y="1628800"/>
              <a:ext cx="4424536" cy="4424536"/>
            </a:xfrm>
            <a:prstGeom prst="rect">
              <a:avLst/>
            </a:prstGeom>
          </p:spPr>
        </p:pic>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46332"/>
            <a:chOff x="0" y="0"/>
            <a:chExt cx="9144000" cy="646332"/>
          </a:xfrm>
        </p:grpSpPr>
        <p:grpSp>
          <p:nvGrpSpPr>
            <p:cNvPr id="3" name="Group 1"/>
            <p:cNvGrpSpPr/>
            <p:nvPr/>
          </p:nvGrpSpPr>
          <p:grpSpPr>
            <a:xfrm>
              <a:off x="0" y="0"/>
              <a:ext cx="9144000" cy="549275"/>
              <a:chOff x="0" y="0"/>
              <a:chExt cx="9144000" cy="549275"/>
            </a:xfrm>
          </p:grpSpPr>
          <p:pic>
            <p:nvPicPr>
              <p:cNvPr id="5" name="Picture 15" descr="DarkPurple90"/>
              <p:cNvPicPr>
                <a:picLocks noChangeAspect="1" noChangeArrowheads="1"/>
              </p:cNvPicPr>
              <p:nvPr/>
            </p:nvPicPr>
            <p:blipFill>
              <a:blip r:embed="rId3" cstate="print"/>
              <a:srcRect/>
              <a:stretch>
                <a:fillRect/>
              </a:stretch>
            </p:blipFill>
            <p:spPr bwMode="auto">
              <a:xfrm>
                <a:off x="0" y="0"/>
                <a:ext cx="9144000" cy="549275"/>
              </a:xfrm>
              <a:prstGeom prst="rect">
                <a:avLst/>
              </a:prstGeom>
              <a:noFill/>
              <a:ln w="9525">
                <a:noFill/>
                <a:miter lim="800000"/>
                <a:headEnd/>
                <a:tailEnd/>
              </a:ln>
            </p:spPr>
          </p:pic>
          <p:pic>
            <p:nvPicPr>
              <p:cNvPr id="6" name="Picture 5" descr="CASA_logo__whiteRGB.png"/>
              <p:cNvPicPr>
                <a:picLocks noChangeAspect="1"/>
              </p:cNvPicPr>
              <p:nvPr/>
            </p:nvPicPr>
            <p:blipFill>
              <a:blip r:embed="rId4" cstate="print"/>
              <a:srcRect/>
              <a:stretch>
                <a:fillRect/>
              </a:stretch>
            </p:blipFill>
            <p:spPr bwMode="auto">
              <a:xfrm>
                <a:off x="0" y="37817"/>
                <a:ext cx="393674" cy="471222"/>
              </a:xfrm>
              <a:prstGeom prst="rect">
                <a:avLst/>
              </a:prstGeom>
              <a:noFill/>
              <a:ln w="9525">
                <a:noFill/>
                <a:miter lim="800000"/>
                <a:headEnd/>
                <a:tailEnd/>
              </a:ln>
            </p:spPr>
          </p:pic>
        </p:grpSp>
        <p:sp>
          <p:nvSpPr>
            <p:cNvPr id="4"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grpSp>
        <p:nvGrpSpPr>
          <p:cNvPr id="9" name="Group 8"/>
          <p:cNvGrpSpPr/>
          <p:nvPr/>
        </p:nvGrpSpPr>
        <p:grpSpPr>
          <a:xfrm>
            <a:off x="467544" y="2348880"/>
            <a:ext cx="8143894" cy="4104457"/>
            <a:chOff x="179512" y="1340767"/>
            <a:chExt cx="8143894" cy="3960442"/>
          </a:xfrm>
        </p:grpSpPr>
        <p:pic>
          <p:nvPicPr>
            <p:cNvPr id="7" name="Picture 6" descr="Origin rent change per trip.tiff"/>
            <p:cNvPicPr>
              <a:picLocks noChangeAspect="1"/>
            </p:cNvPicPr>
            <p:nvPr/>
          </p:nvPicPr>
          <p:blipFill>
            <a:blip r:embed="rId5" cstate="print"/>
            <a:stretch>
              <a:fillRect/>
            </a:stretch>
          </p:blipFill>
          <p:spPr>
            <a:xfrm>
              <a:off x="179512" y="1340767"/>
              <a:ext cx="3966342" cy="3960441"/>
            </a:xfrm>
            <a:prstGeom prst="rect">
              <a:avLst/>
            </a:prstGeom>
          </p:spPr>
        </p:pic>
        <p:pic>
          <p:nvPicPr>
            <p:cNvPr id="8" name="Picture 7" descr="Destination rent change per trip.tiff"/>
            <p:cNvPicPr>
              <a:picLocks noChangeAspect="1"/>
            </p:cNvPicPr>
            <p:nvPr/>
          </p:nvPicPr>
          <p:blipFill>
            <a:blip r:embed="rId6" cstate="print"/>
            <a:stretch>
              <a:fillRect/>
            </a:stretch>
          </p:blipFill>
          <p:spPr>
            <a:xfrm>
              <a:off x="4284948" y="1340768"/>
              <a:ext cx="4038458" cy="3960441"/>
            </a:xfrm>
            <a:prstGeom prst="rect">
              <a:avLst/>
            </a:prstGeom>
          </p:spPr>
        </p:pic>
      </p:grpSp>
      <p:sp>
        <p:nvSpPr>
          <p:cNvPr id="10" name="TextBox 9"/>
          <p:cNvSpPr txBox="1"/>
          <p:nvPr/>
        </p:nvSpPr>
        <p:spPr>
          <a:xfrm>
            <a:off x="2915816" y="1340768"/>
            <a:ext cx="3154197" cy="461665"/>
          </a:xfrm>
          <a:prstGeom prst="rect">
            <a:avLst/>
          </a:prstGeom>
          <a:noFill/>
        </p:spPr>
        <p:txBody>
          <a:bodyPr wrap="none" rtlCol="0">
            <a:spAutoFit/>
          </a:bodyPr>
          <a:lstStyle/>
          <a:p>
            <a:r>
              <a:rPr lang="en-GB" sz="2400" b="1" dirty="0" smtClean="0"/>
              <a:t>Change in Rent per Trip</a:t>
            </a:r>
            <a:endParaRPr lang="en-GB" sz="2400" b="1"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Destination rents v CentLon Dist no title"/>
          <p:cNvPicPr>
            <a:picLocks noChangeAspect="1" noChangeArrowheads="1"/>
          </p:cNvPicPr>
          <p:nvPr/>
        </p:nvPicPr>
        <p:blipFill>
          <a:blip r:embed="rId3" cstate="print"/>
          <a:srcRect/>
          <a:stretch>
            <a:fillRect/>
          </a:stretch>
        </p:blipFill>
        <p:spPr bwMode="auto">
          <a:xfrm>
            <a:off x="4572000" y="1412776"/>
            <a:ext cx="3455987" cy="2303463"/>
          </a:xfrm>
          <a:prstGeom prst="rect">
            <a:avLst/>
          </a:prstGeom>
          <a:noFill/>
          <a:ln w="9525">
            <a:noFill/>
            <a:miter lim="800000"/>
            <a:headEnd/>
            <a:tailEnd/>
          </a:ln>
        </p:spPr>
      </p:pic>
      <p:pic>
        <p:nvPicPr>
          <p:cNvPr id="3" name="Picture 2" descr="C:\Users\Robin\work\Manchester\rent_v_housing cost plus abline.tiff"/>
          <p:cNvPicPr>
            <a:picLocks noChangeAspect="1" noChangeArrowheads="1"/>
          </p:cNvPicPr>
          <p:nvPr/>
        </p:nvPicPr>
        <p:blipFill>
          <a:blip r:embed="rId4" cstate="print"/>
          <a:srcRect/>
          <a:stretch>
            <a:fillRect/>
          </a:stretch>
        </p:blipFill>
        <p:spPr bwMode="auto">
          <a:xfrm>
            <a:off x="755576" y="3789040"/>
            <a:ext cx="2880320" cy="2882026"/>
          </a:xfrm>
          <a:prstGeom prst="rect">
            <a:avLst/>
          </a:prstGeom>
          <a:noFill/>
          <a:ln w="9525">
            <a:noFill/>
            <a:miter lim="800000"/>
            <a:headEnd/>
            <a:tailEnd/>
          </a:ln>
        </p:spPr>
      </p:pic>
      <p:pic>
        <p:nvPicPr>
          <p:cNvPr id="4" name="Picture 2"/>
          <p:cNvPicPr>
            <a:picLocks noChangeAspect="1" noChangeArrowheads="1"/>
          </p:cNvPicPr>
          <p:nvPr/>
        </p:nvPicPr>
        <p:blipFill>
          <a:blip r:embed="rId5" cstate="print"/>
          <a:srcRect/>
          <a:stretch>
            <a:fillRect/>
          </a:stretch>
        </p:blipFill>
        <p:spPr bwMode="auto">
          <a:xfrm>
            <a:off x="683568" y="764704"/>
            <a:ext cx="2989386" cy="2989386"/>
          </a:xfrm>
          <a:prstGeom prst="rect">
            <a:avLst/>
          </a:prstGeom>
          <a:noFill/>
          <a:ln w="9525">
            <a:noFill/>
            <a:miter lim="800000"/>
            <a:headEnd/>
            <a:tailEnd/>
          </a:ln>
        </p:spPr>
      </p:pic>
      <p:pic>
        <p:nvPicPr>
          <p:cNvPr id="5" name="Picture 4" descr="Total Office Rents no title b+w"/>
          <p:cNvPicPr>
            <a:picLocks noChangeAspect="1" noChangeArrowheads="1"/>
          </p:cNvPicPr>
          <p:nvPr/>
        </p:nvPicPr>
        <p:blipFill>
          <a:blip r:embed="rId6" cstate="print"/>
          <a:srcRect/>
          <a:stretch>
            <a:fillRect/>
          </a:stretch>
        </p:blipFill>
        <p:spPr bwMode="auto">
          <a:xfrm>
            <a:off x="4427984" y="4221088"/>
            <a:ext cx="3673475" cy="2370138"/>
          </a:xfrm>
          <a:prstGeom prst="rect">
            <a:avLst/>
          </a:prstGeom>
          <a:noFill/>
          <a:ln w="9525">
            <a:noFill/>
            <a:miter lim="800000"/>
            <a:headEnd/>
            <a:tailEnd/>
          </a:ln>
        </p:spPr>
      </p:pic>
      <p:grpSp>
        <p:nvGrpSpPr>
          <p:cNvPr id="6" name="Group 5"/>
          <p:cNvGrpSpPr/>
          <p:nvPr/>
        </p:nvGrpSpPr>
        <p:grpSpPr>
          <a:xfrm>
            <a:off x="0" y="0"/>
            <a:ext cx="9144000" cy="646332"/>
            <a:chOff x="0" y="0"/>
            <a:chExt cx="9144000" cy="646332"/>
          </a:xfrm>
        </p:grpSpPr>
        <p:grpSp>
          <p:nvGrpSpPr>
            <p:cNvPr id="7" name="Group 1"/>
            <p:cNvGrpSpPr/>
            <p:nvPr/>
          </p:nvGrpSpPr>
          <p:grpSpPr>
            <a:xfrm>
              <a:off x="0" y="0"/>
              <a:ext cx="9144000" cy="549275"/>
              <a:chOff x="0" y="0"/>
              <a:chExt cx="9144000" cy="549275"/>
            </a:xfrm>
          </p:grpSpPr>
          <p:pic>
            <p:nvPicPr>
              <p:cNvPr id="9" name="Picture 15" descr="DarkPurple90"/>
              <p:cNvPicPr>
                <a:picLocks noChangeAspect="1" noChangeArrowheads="1"/>
              </p:cNvPicPr>
              <p:nvPr/>
            </p:nvPicPr>
            <p:blipFill>
              <a:blip r:embed="rId7" cstate="print"/>
              <a:srcRect/>
              <a:stretch>
                <a:fillRect/>
              </a:stretch>
            </p:blipFill>
            <p:spPr bwMode="auto">
              <a:xfrm>
                <a:off x="0" y="0"/>
                <a:ext cx="9144000" cy="549275"/>
              </a:xfrm>
              <a:prstGeom prst="rect">
                <a:avLst/>
              </a:prstGeom>
              <a:noFill/>
              <a:ln w="9525">
                <a:noFill/>
                <a:miter lim="800000"/>
                <a:headEnd/>
                <a:tailEnd/>
              </a:ln>
            </p:spPr>
          </p:pic>
          <p:pic>
            <p:nvPicPr>
              <p:cNvPr id="10" name="Picture 9" descr="CASA_logo__whiteRGB.png"/>
              <p:cNvPicPr>
                <a:picLocks noChangeAspect="1"/>
              </p:cNvPicPr>
              <p:nvPr/>
            </p:nvPicPr>
            <p:blipFill>
              <a:blip r:embed="rId8" cstate="print"/>
              <a:srcRect/>
              <a:stretch>
                <a:fillRect/>
              </a:stretch>
            </p:blipFill>
            <p:spPr bwMode="auto">
              <a:xfrm>
                <a:off x="0" y="37817"/>
                <a:ext cx="393674" cy="471222"/>
              </a:xfrm>
              <a:prstGeom prst="rect">
                <a:avLst/>
              </a:prstGeom>
              <a:noFill/>
              <a:ln w="9525">
                <a:noFill/>
                <a:miter lim="800000"/>
                <a:headEnd/>
                <a:tailEnd/>
              </a:ln>
            </p:spPr>
          </p:pic>
        </p:grpSp>
        <p:sp>
          <p:nvSpPr>
            <p:cNvPr id="8"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sp>
        <p:nvSpPr>
          <p:cNvPr id="11" name="TextBox 10"/>
          <p:cNvSpPr txBox="1"/>
          <p:nvPr/>
        </p:nvSpPr>
        <p:spPr>
          <a:xfrm>
            <a:off x="3707904" y="908720"/>
            <a:ext cx="5001626" cy="461665"/>
          </a:xfrm>
          <a:prstGeom prst="rect">
            <a:avLst/>
          </a:prstGeom>
          <a:noFill/>
        </p:spPr>
        <p:txBody>
          <a:bodyPr wrap="none" rtlCol="0">
            <a:spAutoFit/>
          </a:bodyPr>
          <a:lstStyle/>
          <a:p>
            <a:r>
              <a:rPr lang="en-GB" sz="2400" b="1" dirty="0" smtClean="0"/>
              <a:t>Calculated Rents against observations</a:t>
            </a:r>
            <a:endParaRPr lang="en-GB" sz="2400" b="1"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9144000" cy="646332"/>
            <a:chOff x="0" y="0"/>
            <a:chExt cx="9144000" cy="646332"/>
          </a:xfrm>
        </p:grpSpPr>
        <p:grpSp>
          <p:nvGrpSpPr>
            <p:cNvPr id="4" name="Group 1"/>
            <p:cNvGrpSpPr/>
            <p:nvPr/>
          </p:nvGrpSpPr>
          <p:grpSpPr>
            <a:xfrm>
              <a:off x="0" y="0"/>
              <a:ext cx="9144000" cy="549275"/>
              <a:chOff x="0" y="0"/>
              <a:chExt cx="9144000" cy="549275"/>
            </a:xfrm>
          </p:grpSpPr>
          <p:pic>
            <p:nvPicPr>
              <p:cNvPr id="6" name="Picture 15" descr="DarkPurple90"/>
              <p:cNvPicPr>
                <a:picLocks noChangeAspect="1" noChangeArrowheads="1"/>
              </p:cNvPicPr>
              <p:nvPr/>
            </p:nvPicPr>
            <p:blipFill>
              <a:blip r:embed="rId2" cstate="print"/>
              <a:srcRect/>
              <a:stretch>
                <a:fillRect/>
              </a:stretch>
            </p:blipFill>
            <p:spPr bwMode="auto">
              <a:xfrm>
                <a:off x="0" y="0"/>
                <a:ext cx="9144000" cy="549275"/>
              </a:xfrm>
              <a:prstGeom prst="rect">
                <a:avLst/>
              </a:prstGeom>
              <a:noFill/>
              <a:ln w="9525">
                <a:noFill/>
                <a:miter lim="800000"/>
                <a:headEnd/>
                <a:tailEnd/>
              </a:ln>
            </p:spPr>
          </p:pic>
          <p:pic>
            <p:nvPicPr>
              <p:cNvPr id="7" name="Picture 6" descr="CASA_logo__whiteRGB.png"/>
              <p:cNvPicPr>
                <a:picLocks noChangeAspect="1"/>
              </p:cNvPicPr>
              <p:nvPr/>
            </p:nvPicPr>
            <p:blipFill>
              <a:blip r:embed="rId3" cstate="print"/>
              <a:srcRect/>
              <a:stretch>
                <a:fillRect/>
              </a:stretch>
            </p:blipFill>
            <p:spPr bwMode="auto">
              <a:xfrm>
                <a:off x="0" y="37817"/>
                <a:ext cx="393674" cy="471222"/>
              </a:xfrm>
              <a:prstGeom prst="rect">
                <a:avLst/>
              </a:prstGeom>
              <a:noFill/>
              <a:ln w="9525">
                <a:noFill/>
                <a:miter lim="800000"/>
                <a:headEnd/>
                <a:tailEnd/>
              </a:ln>
            </p:spPr>
          </p:pic>
        </p:grpSp>
        <p:sp>
          <p:nvSpPr>
            <p:cNvPr id="5" name="Rectangle 4"/>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pic>
        <p:nvPicPr>
          <p:cNvPr id="8" name="Picture 7" descr="plot of office RV v flsp 2001 Lon&amp;SE districts.tiff"/>
          <p:cNvPicPr>
            <a:picLocks noChangeAspect="1"/>
          </p:cNvPicPr>
          <p:nvPr/>
        </p:nvPicPr>
        <p:blipFill>
          <a:blip r:embed="rId4" cstate="print"/>
          <a:stretch>
            <a:fillRect/>
          </a:stretch>
        </p:blipFill>
        <p:spPr>
          <a:xfrm>
            <a:off x="2267744" y="1340768"/>
            <a:ext cx="4572000" cy="2581275"/>
          </a:xfrm>
          <a:prstGeom prst="rect">
            <a:avLst/>
          </a:prstGeom>
        </p:spPr>
      </p:pic>
      <p:pic>
        <p:nvPicPr>
          <p:cNvPr id="10" name="Picture 9" descr="plot of office RV v flsp 2001 Lon&amp;SE districts (extreme values removed).tif"/>
          <p:cNvPicPr>
            <a:picLocks noChangeAspect="1"/>
          </p:cNvPicPr>
          <p:nvPr/>
        </p:nvPicPr>
        <p:blipFill>
          <a:blip r:embed="rId5" cstate="print"/>
          <a:stretch>
            <a:fillRect/>
          </a:stretch>
        </p:blipFill>
        <p:spPr>
          <a:xfrm>
            <a:off x="2267744" y="3933056"/>
            <a:ext cx="4608512" cy="2601888"/>
          </a:xfrm>
          <a:prstGeom prst="rect">
            <a:avLst/>
          </a:prstGeom>
        </p:spPr>
      </p:pic>
      <p:sp>
        <p:nvSpPr>
          <p:cNvPr id="11" name="TextBox 10"/>
          <p:cNvSpPr txBox="1"/>
          <p:nvPr/>
        </p:nvSpPr>
        <p:spPr>
          <a:xfrm>
            <a:off x="1331640" y="692696"/>
            <a:ext cx="6341672" cy="461665"/>
          </a:xfrm>
          <a:prstGeom prst="rect">
            <a:avLst/>
          </a:prstGeom>
          <a:noFill/>
        </p:spPr>
        <p:txBody>
          <a:bodyPr wrap="none" rtlCol="0">
            <a:spAutoFit/>
          </a:bodyPr>
          <a:lstStyle/>
          <a:p>
            <a:r>
              <a:rPr lang="en-GB" sz="2400" b="1" dirty="0" smtClean="0"/>
              <a:t>Offices 2001: </a:t>
            </a:r>
            <a:r>
              <a:rPr lang="en-GB" sz="2400" b="1" dirty="0" err="1" smtClean="0"/>
              <a:t>Floorspace</a:t>
            </a:r>
            <a:r>
              <a:rPr lang="en-GB" sz="2400" b="1" dirty="0" smtClean="0"/>
              <a:t> Rateable Value relation</a:t>
            </a:r>
            <a:endParaRPr lang="en-GB" sz="2400"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urple change in Destination uncorrected rents per unit area.tiff"/>
          <p:cNvPicPr>
            <a:picLocks noChangeAspect="1"/>
          </p:cNvPicPr>
          <p:nvPr/>
        </p:nvPicPr>
        <p:blipFill>
          <a:blip r:embed="rId2" cstate="print"/>
          <a:stretch>
            <a:fillRect/>
          </a:stretch>
        </p:blipFill>
        <p:spPr>
          <a:xfrm>
            <a:off x="0" y="850106"/>
            <a:ext cx="9144000" cy="5157788"/>
          </a:xfrm>
          <a:prstGeom prst="rect">
            <a:avLst/>
          </a:prstGeom>
        </p:spPr>
      </p:pic>
      <p:grpSp>
        <p:nvGrpSpPr>
          <p:cNvPr id="3" name="Group 2"/>
          <p:cNvGrpSpPr/>
          <p:nvPr/>
        </p:nvGrpSpPr>
        <p:grpSpPr>
          <a:xfrm>
            <a:off x="0" y="0"/>
            <a:ext cx="9144000" cy="646332"/>
            <a:chOff x="0" y="0"/>
            <a:chExt cx="9144000" cy="646332"/>
          </a:xfrm>
        </p:grpSpPr>
        <p:grpSp>
          <p:nvGrpSpPr>
            <p:cNvPr id="4" name="Group 1"/>
            <p:cNvGrpSpPr/>
            <p:nvPr/>
          </p:nvGrpSpPr>
          <p:grpSpPr>
            <a:xfrm>
              <a:off x="0" y="0"/>
              <a:ext cx="9144000" cy="549275"/>
              <a:chOff x="0" y="0"/>
              <a:chExt cx="9144000" cy="549275"/>
            </a:xfrm>
          </p:grpSpPr>
          <p:pic>
            <p:nvPicPr>
              <p:cNvPr id="6" name="Picture 15" descr="DarkPurple90"/>
              <p:cNvPicPr>
                <a:picLocks noChangeAspect="1" noChangeArrowheads="1"/>
              </p:cNvPicPr>
              <p:nvPr/>
            </p:nvPicPr>
            <p:blipFill>
              <a:blip r:embed="rId3" cstate="print"/>
              <a:srcRect/>
              <a:stretch>
                <a:fillRect/>
              </a:stretch>
            </p:blipFill>
            <p:spPr bwMode="auto">
              <a:xfrm>
                <a:off x="0" y="0"/>
                <a:ext cx="9144000" cy="549275"/>
              </a:xfrm>
              <a:prstGeom prst="rect">
                <a:avLst/>
              </a:prstGeom>
              <a:noFill/>
              <a:ln w="9525">
                <a:noFill/>
                <a:miter lim="800000"/>
                <a:headEnd/>
                <a:tailEnd/>
              </a:ln>
            </p:spPr>
          </p:pic>
          <p:pic>
            <p:nvPicPr>
              <p:cNvPr id="7" name="Picture 6" descr="CASA_logo__whiteRGB.png"/>
              <p:cNvPicPr>
                <a:picLocks noChangeAspect="1"/>
              </p:cNvPicPr>
              <p:nvPr/>
            </p:nvPicPr>
            <p:blipFill>
              <a:blip r:embed="rId4" cstate="print"/>
              <a:srcRect/>
              <a:stretch>
                <a:fillRect/>
              </a:stretch>
            </p:blipFill>
            <p:spPr bwMode="auto">
              <a:xfrm>
                <a:off x="0" y="37817"/>
                <a:ext cx="393674" cy="471222"/>
              </a:xfrm>
              <a:prstGeom prst="rect">
                <a:avLst/>
              </a:prstGeom>
              <a:noFill/>
              <a:ln w="9525">
                <a:noFill/>
                <a:miter lim="800000"/>
                <a:headEnd/>
                <a:tailEnd/>
              </a:ln>
            </p:spPr>
          </p:pic>
        </p:grpSp>
        <p:sp>
          <p:nvSpPr>
            <p:cNvPr id="5" name="Rectangle 4"/>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ntP1P2.tif"/>
          <p:cNvPicPr/>
          <p:nvPr/>
        </p:nvPicPr>
        <p:blipFill>
          <a:blip r:embed="rId2" cstate="print"/>
          <a:stretch>
            <a:fillRect/>
          </a:stretch>
        </p:blipFill>
        <p:spPr>
          <a:xfrm>
            <a:off x="899592" y="1772816"/>
            <a:ext cx="7183421" cy="4570795"/>
          </a:xfrm>
          <a:prstGeom prst="rect">
            <a:avLst/>
          </a:prstGeom>
        </p:spPr>
      </p:pic>
      <p:grpSp>
        <p:nvGrpSpPr>
          <p:cNvPr id="3" name="Group 2"/>
          <p:cNvGrpSpPr/>
          <p:nvPr/>
        </p:nvGrpSpPr>
        <p:grpSpPr>
          <a:xfrm>
            <a:off x="0" y="0"/>
            <a:ext cx="9144000" cy="646332"/>
            <a:chOff x="0" y="0"/>
            <a:chExt cx="9144000" cy="646332"/>
          </a:xfrm>
        </p:grpSpPr>
        <p:grpSp>
          <p:nvGrpSpPr>
            <p:cNvPr id="4" name="Group 1"/>
            <p:cNvGrpSpPr/>
            <p:nvPr/>
          </p:nvGrpSpPr>
          <p:grpSpPr>
            <a:xfrm>
              <a:off x="0" y="0"/>
              <a:ext cx="9144000" cy="549275"/>
              <a:chOff x="0" y="0"/>
              <a:chExt cx="9144000" cy="549275"/>
            </a:xfrm>
          </p:grpSpPr>
          <p:pic>
            <p:nvPicPr>
              <p:cNvPr id="6" name="Picture 15" descr="DarkPurple90"/>
              <p:cNvPicPr>
                <a:picLocks noChangeAspect="1" noChangeArrowheads="1"/>
              </p:cNvPicPr>
              <p:nvPr/>
            </p:nvPicPr>
            <p:blipFill>
              <a:blip r:embed="rId3" cstate="print"/>
              <a:srcRect/>
              <a:stretch>
                <a:fillRect/>
              </a:stretch>
            </p:blipFill>
            <p:spPr bwMode="auto">
              <a:xfrm>
                <a:off x="0" y="0"/>
                <a:ext cx="9144000" cy="549275"/>
              </a:xfrm>
              <a:prstGeom prst="rect">
                <a:avLst/>
              </a:prstGeom>
              <a:noFill/>
              <a:ln w="9525">
                <a:noFill/>
                <a:miter lim="800000"/>
                <a:headEnd/>
                <a:tailEnd/>
              </a:ln>
            </p:spPr>
          </p:pic>
          <p:pic>
            <p:nvPicPr>
              <p:cNvPr id="7" name="Picture 6" descr="CASA_logo__whiteRGB.png"/>
              <p:cNvPicPr>
                <a:picLocks noChangeAspect="1"/>
              </p:cNvPicPr>
              <p:nvPr/>
            </p:nvPicPr>
            <p:blipFill>
              <a:blip r:embed="rId4" cstate="print"/>
              <a:srcRect/>
              <a:stretch>
                <a:fillRect/>
              </a:stretch>
            </p:blipFill>
            <p:spPr bwMode="auto">
              <a:xfrm>
                <a:off x="0" y="37817"/>
                <a:ext cx="393674" cy="471222"/>
              </a:xfrm>
              <a:prstGeom prst="rect">
                <a:avLst/>
              </a:prstGeom>
              <a:noFill/>
              <a:ln w="9525">
                <a:noFill/>
                <a:miter lim="800000"/>
                <a:headEnd/>
                <a:tailEnd/>
              </a:ln>
            </p:spPr>
          </p:pic>
        </p:grpSp>
        <p:sp>
          <p:nvSpPr>
            <p:cNvPr id="5" name="Rectangle 4"/>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sp>
        <p:nvSpPr>
          <p:cNvPr id="9" name="TextBox 8"/>
          <p:cNvSpPr txBox="1"/>
          <p:nvPr/>
        </p:nvSpPr>
        <p:spPr>
          <a:xfrm>
            <a:off x="2267744" y="1124744"/>
            <a:ext cx="4392488" cy="461665"/>
          </a:xfrm>
          <a:prstGeom prst="rect">
            <a:avLst/>
          </a:prstGeom>
          <a:noFill/>
        </p:spPr>
        <p:txBody>
          <a:bodyPr wrap="square" rtlCol="0">
            <a:spAutoFit/>
          </a:bodyPr>
          <a:lstStyle/>
          <a:p>
            <a:r>
              <a:rPr lang="en-GB" sz="2400" b="1" dirty="0" smtClean="0"/>
              <a:t>Before and After Demand Curves</a:t>
            </a:r>
            <a:endParaRPr lang="en-GB" sz="2400" b="1" dirty="0"/>
          </a:p>
        </p:txBody>
      </p:sp>
      <p:sp>
        <p:nvSpPr>
          <p:cNvPr id="10" name="TextBox 9"/>
          <p:cNvSpPr txBox="1"/>
          <p:nvPr/>
        </p:nvSpPr>
        <p:spPr>
          <a:xfrm>
            <a:off x="1763688" y="2636912"/>
            <a:ext cx="4320481" cy="338554"/>
          </a:xfrm>
          <a:prstGeom prst="rect">
            <a:avLst/>
          </a:prstGeom>
          <a:noFill/>
        </p:spPr>
        <p:txBody>
          <a:bodyPr wrap="square" rtlCol="0">
            <a:spAutoFit/>
          </a:bodyPr>
          <a:lstStyle/>
          <a:p>
            <a:r>
              <a:rPr lang="en-GB" sz="1600" dirty="0" smtClean="0"/>
              <a:t>Before                                                                  After</a:t>
            </a:r>
            <a:endParaRPr lang="en-GB"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9552" y="2060848"/>
            <a:ext cx="8208912" cy="4216539"/>
          </a:xfrm>
          <a:prstGeom prst="rect">
            <a:avLst/>
          </a:prstGeom>
        </p:spPr>
        <p:txBody>
          <a:bodyPr wrap="square">
            <a:spAutoFit/>
          </a:bodyPr>
          <a:lstStyle/>
          <a:p>
            <a:r>
              <a:rPr lang="en-GB" dirty="0"/>
              <a:t>In a </a:t>
            </a:r>
            <a:r>
              <a:rPr lang="en-GB" dirty="0" smtClean="0"/>
              <a:t>perfectly competitive </a:t>
            </a:r>
            <a:r>
              <a:rPr lang="en-GB" dirty="0"/>
              <a:t>economy we can expect the total value of rents (payment for the use of land at </a:t>
            </a:r>
            <a:r>
              <a:rPr lang="en-GB" dirty="0" smtClean="0"/>
              <a:t>a given </a:t>
            </a:r>
            <a:r>
              <a:rPr lang="en-GB" dirty="0"/>
              <a:t>location) in the local economy to equal the total cost of transport</a:t>
            </a:r>
            <a:r>
              <a:rPr lang="en-GB" b="1" i="1" dirty="0"/>
              <a:t>. Any variation in </a:t>
            </a:r>
            <a:r>
              <a:rPr lang="en-GB" b="1" i="1" dirty="0" smtClean="0"/>
              <a:t>the cost </a:t>
            </a:r>
            <a:r>
              <a:rPr lang="en-GB" b="1" i="1" dirty="0"/>
              <a:t>of transport will have an immediate and opposite effect on land rents</a:t>
            </a:r>
            <a:r>
              <a:rPr lang="en-GB" dirty="0"/>
              <a:t>. Thus it </a:t>
            </a:r>
            <a:r>
              <a:rPr lang="en-GB" dirty="0" smtClean="0"/>
              <a:t>is reasonable </a:t>
            </a:r>
            <a:r>
              <a:rPr lang="en-GB" dirty="0"/>
              <a:t>to ignore property related issues in a transport appraisal on the assumption </a:t>
            </a:r>
            <a:r>
              <a:rPr lang="en-GB" dirty="0" smtClean="0"/>
              <a:t>of perfect </a:t>
            </a:r>
            <a:r>
              <a:rPr lang="en-GB" dirty="0"/>
              <a:t>competition. In an imperfectly competitive world this relationship will cease to </a:t>
            </a:r>
            <a:r>
              <a:rPr lang="en-GB" dirty="0" smtClean="0"/>
              <a:t>hold and </a:t>
            </a:r>
            <a:r>
              <a:rPr lang="en-GB" dirty="0"/>
              <a:t>there will be important changes in welfare which are not measured by the </a:t>
            </a:r>
            <a:r>
              <a:rPr lang="en-GB" dirty="0" smtClean="0"/>
              <a:t>transport benefits</a:t>
            </a:r>
            <a:r>
              <a:rPr lang="en-GB" dirty="0"/>
              <a:t>. This is compounded by the further linkage between the labour market and </a:t>
            </a:r>
            <a:r>
              <a:rPr lang="en-GB" dirty="0" smtClean="0"/>
              <a:t>property market </a:t>
            </a:r>
            <a:r>
              <a:rPr lang="en-GB" dirty="0"/>
              <a:t>through home ownership and potential migration</a:t>
            </a:r>
            <a:r>
              <a:rPr lang="en-GB" i="1" dirty="0"/>
              <a:t>. </a:t>
            </a:r>
            <a:r>
              <a:rPr lang="en-GB" b="1" i="1" dirty="0"/>
              <a:t>Thus a more careful</a:t>
            </a:r>
          </a:p>
          <a:p>
            <a:r>
              <a:rPr lang="en-GB" b="1" i="1" dirty="0"/>
              <a:t>representation of the land and property markets, especially the link between </a:t>
            </a:r>
            <a:r>
              <a:rPr lang="en-GB" b="1" i="1" dirty="0" smtClean="0"/>
              <a:t>property prices</a:t>
            </a:r>
            <a:r>
              <a:rPr lang="en-GB" b="1" i="1" dirty="0"/>
              <a:t>, home ownership, commuting and migration, is a further major requirement</a:t>
            </a:r>
            <a:r>
              <a:rPr lang="en-GB" b="1" i="1" dirty="0" smtClean="0"/>
              <a:t>. This </a:t>
            </a:r>
            <a:r>
              <a:rPr lang="en-GB" b="1" i="1" dirty="0"/>
              <a:t>could be a further development of the labour market study recommended above</a:t>
            </a:r>
            <a:r>
              <a:rPr lang="en-GB" b="1" i="1" dirty="0" smtClean="0"/>
              <a:t>.</a:t>
            </a:r>
          </a:p>
          <a:p>
            <a:endParaRPr lang="en-GB" b="1" dirty="0"/>
          </a:p>
          <a:p>
            <a:r>
              <a:rPr lang="en-GB" sz="1600" dirty="0" smtClean="0"/>
              <a:t>(Transport and the Economy, </a:t>
            </a:r>
            <a:r>
              <a:rPr lang="en-GB" sz="1600" dirty="0" err="1" smtClean="0"/>
              <a:t>SACTRA</a:t>
            </a:r>
            <a:r>
              <a:rPr lang="en-GB" sz="1600" dirty="0" smtClean="0"/>
              <a:t> Report, 1998)</a:t>
            </a:r>
            <a:endParaRPr lang="en-GB" sz="1600" dirty="0"/>
          </a:p>
        </p:txBody>
      </p:sp>
      <p:sp>
        <p:nvSpPr>
          <p:cNvPr id="6" name="TextBox 5"/>
          <p:cNvSpPr txBox="1"/>
          <p:nvPr/>
        </p:nvSpPr>
        <p:spPr>
          <a:xfrm>
            <a:off x="3707904" y="1412776"/>
            <a:ext cx="1806328" cy="461665"/>
          </a:xfrm>
          <a:prstGeom prst="rect">
            <a:avLst/>
          </a:prstGeom>
          <a:noFill/>
        </p:spPr>
        <p:txBody>
          <a:bodyPr wrap="none" rtlCol="0">
            <a:spAutoFit/>
          </a:bodyPr>
          <a:lstStyle/>
          <a:p>
            <a:r>
              <a:rPr lang="en-GB" sz="2400" b="1" dirty="0" smtClean="0"/>
              <a:t>The Problem</a:t>
            </a:r>
            <a:endParaRPr lang="en-GB" sz="2400" b="1" dirty="0"/>
          </a:p>
        </p:txBody>
      </p:sp>
      <p:grpSp>
        <p:nvGrpSpPr>
          <p:cNvPr id="12" name="Group 11"/>
          <p:cNvGrpSpPr/>
          <p:nvPr/>
        </p:nvGrpSpPr>
        <p:grpSpPr>
          <a:xfrm>
            <a:off x="0" y="0"/>
            <a:ext cx="9144000" cy="646332"/>
            <a:chOff x="0" y="0"/>
            <a:chExt cx="9144000" cy="646332"/>
          </a:xfrm>
        </p:grpSpPr>
        <p:grpSp>
          <p:nvGrpSpPr>
            <p:cNvPr id="13" name="Group 1"/>
            <p:cNvGrpSpPr/>
            <p:nvPr/>
          </p:nvGrpSpPr>
          <p:grpSpPr>
            <a:xfrm>
              <a:off x="0" y="0"/>
              <a:ext cx="9144000" cy="549275"/>
              <a:chOff x="0" y="0"/>
              <a:chExt cx="9144000" cy="549275"/>
            </a:xfrm>
          </p:grpSpPr>
          <p:pic>
            <p:nvPicPr>
              <p:cNvPr id="15" name="Picture 15" descr="DarkPurple90"/>
              <p:cNvPicPr>
                <a:picLocks noChangeAspect="1" noChangeArrowheads="1"/>
              </p:cNvPicPr>
              <p:nvPr/>
            </p:nvPicPr>
            <p:blipFill>
              <a:blip r:embed="rId3" cstate="print"/>
              <a:srcRect/>
              <a:stretch>
                <a:fillRect/>
              </a:stretch>
            </p:blipFill>
            <p:spPr bwMode="auto">
              <a:xfrm>
                <a:off x="0" y="0"/>
                <a:ext cx="9144000" cy="549275"/>
              </a:xfrm>
              <a:prstGeom prst="rect">
                <a:avLst/>
              </a:prstGeom>
              <a:noFill/>
              <a:ln w="9525">
                <a:noFill/>
                <a:miter lim="800000"/>
                <a:headEnd/>
                <a:tailEnd/>
              </a:ln>
            </p:spPr>
          </p:pic>
          <p:pic>
            <p:nvPicPr>
              <p:cNvPr id="16" name="Picture 15" descr="CASA_logo__whiteRGB.png"/>
              <p:cNvPicPr>
                <a:picLocks noChangeAspect="1"/>
              </p:cNvPicPr>
              <p:nvPr/>
            </p:nvPicPr>
            <p:blipFill>
              <a:blip r:embed="rId4" cstate="print"/>
              <a:srcRect/>
              <a:stretch>
                <a:fillRect/>
              </a:stretch>
            </p:blipFill>
            <p:spPr bwMode="auto">
              <a:xfrm>
                <a:off x="0" y="37817"/>
                <a:ext cx="393674" cy="471222"/>
              </a:xfrm>
              <a:prstGeom prst="rect">
                <a:avLst/>
              </a:prstGeom>
              <a:noFill/>
              <a:ln w="9525">
                <a:noFill/>
                <a:miter lim="800000"/>
                <a:headEnd/>
                <a:tailEnd/>
              </a:ln>
            </p:spPr>
          </p:pic>
        </p:grpSp>
        <p:sp>
          <p:nvSpPr>
            <p:cNvPr id="14"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0" y="0"/>
            <a:ext cx="9144000" cy="646332"/>
            <a:chOff x="0" y="0"/>
            <a:chExt cx="9144000" cy="646332"/>
          </a:xfrm>
        </p:grpSpPr>
        <p:grpSp>
          <p:nvGrpSpPr>
            <p:cNvPr id="2" name="Group 1"/>
            <p:cNvGrpSpPr/>
            <p:nvPr/>
          </p:nvGrpSpPr>
          <p:grpSpPr>
            <a:xfrm>
              <a:off x="0" y="0"/>
              <a:ext cx="9144000" cy="549275"/>
              <a:chOff x="0" y="0"/>
              <a:chExt cx="9144000" cy="549275"/>
            </a:xfrm>
          </p:grpSpPr>
          <p:pic>
            <p:nvPicPr>
              <p:cNvPr id="3" name="Picture 15" descr="DarkPurple90"/>
              <p:cNvPicPr>
                <a:picLocks noChangeAspect="1" noChangeArrowheads="1"/>
              </p:cNvPicPr>
              <p:nvPr/>
            </p:nvPicPr>
            <p:blipFill>
              <a:blip r:embed="rId3" cstate="print"/>
              <a:srcRect/>
              <a:stretch>
                <a:fillRect/>
              </a:stretch>
            </p:blipFill>
            <p:spPr bwMode="auto">
              <a:xfrm>
                <a:off x="0" y="0"/>
                <a:ext cx="9144000" cy="549275"/>
              </a:xfrm>
              <a:prstGeom prst="rect">
                <a:avLst/>
              </a:prstGeom>
              <a:noFill/>
              <a:ln w="9525">
                <a:noFill/>
                <a:miter lim="800000"/>
                <a:headEnd/>
                <a:tailEnd/>
              </a:ln>
            </p:spPr>
          </p:pic>
          <p:pic>
            <p:nvPicPr>
              <p:cNvPr id="4" name="Picture 3" descr="CASA_logo__whiteRGB.png"/>
              <p:cNvPicPr>
                <a:picLocks noChangeAspect="1"/>
              </p:cNvPicPr>
              <p:nvPr/>
            </p:nvPicPr>
            <p:blipFill>
              <a:blip r:embed="rId4" cstate="print"/>
              <a:srcRect/>
              <a:stretch>
                <a:fillRect/>
              </a:stretch>
            </p:blipFill>
            <p:spPr bwMode="auto">
              <a:xfrm>
                <a:off x="0" y="37817"/>
                <a:ext cx="393674" cy="471222"/>
              </a:xfrm>
              <a:prstGeom prst="rect">
                <a:avLst/>
              </a:prstGeom>
              <a:noFill/>
              <a:ln w="9525">
                <a:noFill/>
                <a:miter lim="800000"/>
                <a:headEnd/>
                <a:tailEnd/>
              </a:ln>
            </p:spPr>
          </p:pic>
        </p:grpSp>
        <p:sp>
          <p:nvSpPr>
            <p:cNvPr id="14"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sp>
        <p:nvSpPr>
          <p:cNvPr id="16" name="TextBox 15"/>
          <p:cNvSpPr txBox="1"/>
          <p:nvPr/>
        </p:nvSpPr>
        <p:spPr>
          <a:xfrm>
            <a:off x="3491880" y="1484784"/>
            <a:ext cx="1958613" cy="461665"/>
          </a:xfrm>
          <a:prstGeom prst="rect">
            <a:avLst/>
          </a:prstGeom>
          <a:noFill/>
        </p:spPr>
        <p:txBody>
          <a:bodyPr wrap="none" rtlCol="0">
            <a:spAutoFit/>
          </a:bodyPr>
          <a:lstStyle/>
          <a:p>
            <a:r>
              <a:rPr lang="en-GB" sz="2400" b="1" dirty="0" smtClean="0"/>
              <a:t>The Approach</a:t>
            </a:r>
            <a:endParaRPr lang="en-GB" sz="2400" b="1" dirty="0"/>
          </a:p>
        </p:txBody>
      </p:sp>
      <p:sp>
        <p:nvSpPr>
          <p:cNvPr id="17" name="TextBox 16"/>
          <p:cNvSpPr txBox="1"/>
          <p:nvPr/>
        </p:nvSpPr>
        <p:spPr>
          <a:xfrm>
            <a:off x="539552" y="2780928"/>
            <a:ext cx="8050474" cy="3693319"/>
          </a:xfrm>
          <a:prstGeom prst="rect">
            <a:avLst/>
          </a:prstGeom>
          <a:noFill/>
        </p:spPr>
        <p:txBody>
          <a:bodyPr wrap="none" rtlCol="0">
            <a:spAutoFit/>
          </a:bodyPr>
          <a:lstStyle/>
          <a:p>
            <a:pPr>
              <a:buFont typeface="Arial" pitchFamily="34" charset="0"/>
              <a:buChar char="•"/>
            </a:pPr>
            <a:r>
              <a:rPr lang="en-GB" dirty="0" smtClean="0"/>
              <a:t> </a:t>
            </a:r>
            <a:r>
              <a:rPr lang="en-GB" b="1" dirty="0" smtClean="0"/>
              <a:t>Define imperfect competition and rent  in spatial interaction</a:t>
            </a:r>
          </a:p>
          <a:p>
            <a:endParaRPr lang="en-GB" dirty="0" smtClean="0"/>
          </a:p>
          <a:p>
            <a:endParaRPr lang="en-GB" dirty="0" smtClean="0"/>
          </a:p>
          <a:p>
            <a:pPr>
              <a:buFont typeface="Arial" pitchFamily="34" charset="0"/>
              <a:buChar char="•"/>
            </a:pPr>
            <a:r>
              <a:rPr lang="en-GB" dirty="0" smtClean="0"/>
              <a:t> </a:t>
            </a:r>
            <a:r>
              <a:rPr lang="en-GB" b="1" dirty="0" smtClean="0"/>
              <a:t>Examine the problem in terms of what is permitted in the spatial interaction (trip</a:t>
            </a:r>
          </a:p>
          <a:p>
            <a:r>
              <a:rPr lang="en-GB" b="1" dirty="0" smtClean="0"/>
              <a:t>  distribution) model </a:t>
            </a:r>
          </a:p>
          <a:p>
            <a:endParaRPr lang="en-GB" dirty="0"/>
          </a:p>
          <a:p>
            <a:endParaRPr lang="en-GB" dirty="0" smtClean="0"/>
          </a:p>
          <a:p>
            <a:pPr>
              <a:buFont typeface="Arial" pitchFamily="34" charset="0"/>
              <a:buChar char="•"/>
            </a:pPr>
            <a:r>
              <a:rPr lang="en-GB" dirty="0" smtClean="0"/>
              <a:t> </a:t>
            </a:r>
            <a:r>
              <a:rPr lang="en-GB" b="1" dirty="0" smtClean="0"/>
              <a:t>Analyse a demonstration example in London</a:t>
            </a:r>
          </a:p>
          <a:p>
            <a:pPr>
              <a:buFont typeface="Arial" pitchFamily="34" charset="0"/>
              <a:buChar char="•"/>
            </a:pPr>
            <a:endParaRPr lang="en-GB" b="1" dirty="0" smtClean="0"/>
          </a:p>
          <a:p>
            <a:pPr>
              <a:buFont typeface="Arial" pitchFamily="34" charset="0"/>
              <a:buChar char="•"/>
            </a:pPr>
            <a:endParaRPr lang="en-GB" b="1" dirty="0" smtClean="0"/>
          </a:p>
          <a:p>
            <a:pPr algn="ctr"/>
            <a:r>
              <a:rPr lang="en-GB" dirty="0" smtClean="0"/>
              <a:t>See </a:t>
            </a:r>
            <a:r>
              <a:rPr lang="en-GB" dirty="0" smtClean="0">
                <a:hlinkClick r:id="rId5"/>
              </a:rPr>
              <a:t>https://www.bartlett.ucl.ac.uk/casa/publications/working-paper-199</a:t>
            </a:r>
            <a:endParaRPr lang="en-GB" dirty="0" smtClean="0"/>
          </a:p>
          <a:p>
            <a:pPr algn="ctr"/>
            <a:r>
              <a:rPr lang="en-GB" dirty="0" smtClean="0"/>
              <a:t>and </a:t>
            </a:r>
            <a:r>
              <a:rPr lang="en-GB" dirty="0" smtClean="0">
                <a:hlinkClick r:id="rId6"/>
              </a:rPr>
              <a:t>https://www.bartlett.ucl.ac.uk/casa/publications/working-paper-193</a:t>
            </a:r>
            <a:endParaRPr lang="en-GB" dirty="0" smtClean="0"/>
          </a:p>
          <a:p>
            <a:pPr algn="ctr"/>
            <a:endParaRPr lang="en-GB"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46332"/>
            <a:chOff x="0" y="0"/>
            <a:chExt cx="9144000" cy="646332"/>
          </a:xfrm>
        </p:grpSpPr>
        <p:grpSp>
          <p:nvGrpSpPr>
            <p:cNvPr id="3" name="Group 1"/>
            <p:cNvGrpSpPr/>
            <p:nvPr/>
          </p:nvGrpSpPr>
          <p:grpSpPr>
            <a:xfrm>
              <a:off x="0" y="0"/>
              <a:ext cx="9144000" cy="549275"/>
              <a:chOff x="0" y="0"/>
              <a:chExt cx="9144000" cy="549275"/>
            </a:xfrm>
          </p:grpSpPr>
          <p:pic>
            <p:nvPicPr>
              <p:cNvPr id="5" name="Picture 15" descr="DarkPurple90"/>
              <p:cNvPicPr>
                <a:picLocks noChangeAspect="1" noChangeArrowheads="1"/>
              </p:cNvPicPr>
              <p:nvPr/>
            </p:nvPicPr>
            <p:blipFill>
              <a:blip r:embed="rId3" cstate="print"/>
              <a:srcRect/>
              <a:stretch>
                <a:fillRect/>
              </a:stretch>
            </p:blipFill>
            <p:spPr bwMode="auto">
              <a:xfrm>
                <a:off x="0" y="0"/>
                <a:ext cx="9144000" cy="549275"/>
              </a:xfrm>
              <a:prstGeom prst="rect">
                <a:avLst/>
              </a:prstGeom>
              <a:noFill/>
              <a:ln w="9525">
                <a:noFill/>
                <a:miter lim="800000"/>
                <a:headEnd/>
                <a:tailEnd/>
              </a:ln>
            </p:spPr>
          </p:pic>
          <p:pic>
            <p:nvPicPr>
              <p:cNvPr id="6" name="Picture 5" descr="CASA_logo__whiteRGB.png"/>
              <p:cNvPicPr>
                <a:picLocks noChangeAspect="1"/>
              </p:cNvPicPr>
              <p:nvPr/>
            </p:nvPicPr>
            <p:blipFill>
              <a:blip r:embed="rId4" cstate="print"/>
              <a:srcRect/>
              <a:stretch>
                <a:fillRect/>
              </a:stretch>
            </p:blipFill>
            <p:spPr bwMode="auto">
              <a:xfrm>
                <a:off x="0" y="37817"/>
                <a:ext cx="393674" cy="471222"/>
              </a:xfrm>
              <a:prstGeom prst="rect">
                <a:avLst/>
              </a:prstGeom>
              <a:noFill/>
              <a:ln w="9525">
                <a:noFill/>
                <a:miter lim="800000"/>
                <a:headEnd/>
                <a:tailEnd/>
              </a:ln>
            </p:spPr>
          </p:pic>
        </p:grpSp>
        <p:sp>
          <p:nvSpPr>
            <p:cNvPr id="4"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sp>
        <p:nvSpPr>
          <p:cNvPr id="7" name="TextBox 6"/>
          <p:cNvSpPr txBox="1"/>
          <p:nvPr/>
        </p:nvSpPr>
        <p:spPr>
          <a:xfrm>
            <a:off x="2771800" y="1772816"/>
            <a:ext cx="3508204" cy="461665"/>
          </a:xfrm>
          <a:prstGeom prst="rect">
            <a:avLst/>
          </a:prstGeom>
          <a:noFill/>
        </p:spPr>
        <p:txBody>
          <a:bodyPr wrap="none" rtlCol="0">
            <a:spAutoFit/>
          </a:bodyPr>
          <a:lstStyle/>
          <a:p>
            <a:r>
              <a:rPr lang="en-GB" sz="2400" b="1" dirty="0" smtClean="0"/>
              <a:t>Imperfect Competition (1)</a:t>
            </a:r>
            <a:endParaRPr lang="en-GB" sz="2400" b="1" dirty="0"/>
          </a:p>
        </p:txBody>
      </p:sp>
      <p:sp>
        <p:nvSpPr>
          <p:cNvPr id="8" name="TextBox 7"/>
          <p:cNvSpPr txBox="1"/>
          <p:nvPr/>
        </p:nvSpPr>
        <p:spPr>
          <a:xfrm>
            <a:off x="683568" y="2708920"/>
            <a:ext cx="7776360" cy="3416320"/>
          </a:xfrm>
          <a:prstGeom prst="rect">
            <a:avLst/>
          </a:prstGeom>
          <a:noFill/>
        </p:spPr>
        <p:txBody>
          <a:bodyPr wrap="none" rtlCol="0">
            <a:spAutoFit/>
          </a:bodyPr>
          <a:lstStyle/>
          <a:p>
            <a:pPr>
              <a:buFont typeface="Arial" pitchFamily="34" charset="0"/>
              <a:buChar char="•"/>
            </a:pPr>
            <a:r>
              <a:rPr lang="en-GB" dirty="0" smtClean="0"/>
              <a:t> </a:t>
            </a:r>
            <a:r>
              <a:rPr lang="en-GB" b="1" dirty="0" smtClean="0"/>
              <a:t>Perfect competition is achieved when transport costs are zero (</a:t>
            </a:r>
            <a:r>
              <a:rPr lang="en-GB" b="1" dirty="0" err="1" smtClean="0"/>
              <a:t>Starrett</a:t>
            </a:r>
            <a:r>
              <a:rPr lang="en-GB" b="1" dirty="0" smtClean="0"/>
              <a:t> 1974)</a:t>
            </a:r>
          </a:p>
          <a:p>
            <a:pPr>
              <a:buFont typeface="Arial" pitchFamily="34" charset="0"/>
              <a:buChar char="•"/>
            </a:pPr>
            <a:endParaRPr lang="en-GB" b="1" dirty="0" smtClean="0"/>
          </a:p>
          <a:p>
            <a:endParaRPr lang="en-GB" b="1" dirty="0"/>
          </a:p>
          <a:p>
            <a:pPr>
              <a:buFont typeface="Arial" pitchFamily="34" charset="0"/>
              <a:buChar char="•"/>
            </a:pPr>
            <a:r>
              <a:rPr lang="en-GB" b="1" dirty="0" smtClean="0"/>
              <a:t> Imperfect competition arises when transport costs are non-zero although they</a:t>
            </a:r>
          </a:p>
          <a:p>
            <a:r>
              <a:rPr lang="en-GB" b="1" dirty="0" smtClean="0"/>
              <a:t> may be positive or negative (i.e. overcharged or subsidised)</a:t>
            </a:r>
          </a:p>
          <a:p>
            <a:pPr>
              <a:buFont typeface="Arial" pitchFamily="34" charset="0"/>
              <a:buChar char="•"/>
            </a:pPr>
            <a:endParaRPr lang="en-GB" b="1" dirty="0" smtClean="0"/>
          </a:p>
          <a:p>
            <a:endParaRPr lang="en-GB" b="1" dirty="0"/>
          </a:p>
          <a:p>
            <a:pPr>
              <a:buFont typeface="Arial" pitchFamily="34" charset="0"/>
              <a:buChar char="•"/>
            </a:pPr>
            <a:r>
              <a:rPr lang="en-GB" b="1" dirty="0" smtClean="0"/>
              <a:t>Imperfect competition may be monopoly, oligopoly, monopolistic competition</a:t>
            </a:r>
          </a:p>
          <a:p>
            <a:pPr>
              <a:buFont typeface="Arial" pitchFamily="34" charset="0"/>
              <a:buChar char="•"/>
            </a:pPr>
            <a:endParaRPr lang="en-GB" dirty="0"/>
          </a:p>
          <a:p>
            <a:pPr>
              <a:buFont typeface="Arial" pitchFamily="34" charset="0"/>
              <a:buChar char="•"/>
            </a:pPr>
            <a:endParaRPr lang="en-GB" dirty="0" smtClean="0"/>
          </a:p>
          <a:p>
            <a:endParaRPr lang="en-GB" dirty="0"/>
          </a:p>
          <a:p>
            <a:endParaRPr lang="en-GB"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46332"/>
            <a:chOff x="0" y="0"/>
            <a:chExt cx="9144000" cy="646332"/>
          </a:xfrm>
        </p:grpSpPr>
        <p:grpSp>
          <p:nvGrpSpPr>
            <p:cNvPr id="3" name="Group 1"/>
            <p:cNvGrpSpPr/>
            <p:nvPr/>
          </p:nvGrpSpPr>
          <p:grpSpPr>
            <a:xfrm>
              <a:off x="0" y="0"/>
              <a:ext cx="9144000" cy="549275"/>
              <a:chOff x="0" y="0"/>
              <a:chExt cx="9144000" cy="549275"/>
            </a:xfrm>
          </p:grpSpPr>
          <p:pic>
            <p:nvPicPr>
              <p:cNvPr id="5" name="Picture 15" descr="DarkPurple90"/>
              <p:cNvPicPr>
                <a:picLocks noChangeAspect="1" noChangeArrowheads="1"/>
              </p:cNvPicPr>
              <p:nvPr/>
            </p:nvPicPr>
            <p:blipFill>
              <a:blip r:embed="rId3" cstate="print"/>
              <a:srcRect/>
              <a:stretch>
                <a:fillRect/>
              </a:stretch>
            </p:blipFill>
            <p:spPr bwMode="auto">
              <a:xfrm>
                <a:off x="0" y="0"/>
                <a:ext cx="9144000" cy="549275"/>
              </a:xfrm>
              <a:prstGeom prst="rect">
                <a:avLst/>
              </a:prstGeom>
              <a:noFill/>
              <a:ln w="9525">
                <a:noFill/>
                <a:miter lim="800000"/>
                <a:headEnd/>
                <a:tailEnd/>
              </a:ln>
            </p:spPr>
          </p:pic>
          <p:pic>
            <p:nvPicPr>
              <p:cNvPr id="6" name="Picture 5" descr="CASA_logo__whiteRGB.png"/>
              <p:cNvPicPr>
                <a:picLocks noChangeAspect="1"/>
              </p:cNvPicPr>
              <p:nvPr/>
            </p:nvPicPr>
            <p:blipFill>
              <a:blip r:embed="rId4" cstate="print"/>
              <a:srcRect/>
              <a:stretch>
                <a:fillRect/>
              </a:stretch>
            </p:blipFill>
            <p:spPr bwMode="auto">
              <a:xfrm>
                <a:off x="0" y="37817"/>
                <a:ext cx="393674" cy="471222"/>
              </a:xfrm>
              <a:prstGeom prst="rect">
                <a:avLst/>
              </a:prstGeom>
              <a:noFill/>
              <a:ln w="9525">
                <a:noFill/>
                <a:miter lim="800000"/>
                <a:headEnd/>
                <a:tailEnd/>
              </a:ln>
            </p:spPr>
          </p:pic>
        </p:grpSp>
        <p:sp>
          <p:nvSpPr>
            <p:cNvPr id="4"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sp>
        <p:nvSpPr>
          <p:cNvPr id="7" name="Rectangle 6"/>
          <p:cNvSpPr/>
          <p:nvPr/>
        </p:nvSpPr>
        <p:spPr>
          <a:xfrm>
            <a:off x="2987824" y="1196752"/>
            <a:ext cx="3508204" cy="461665"/>
          </a:xfrm>
          <a:prstGeom prst="rect">
            <a:avLst/>
          </a:prstGeom>
        </p:spPr>
        <p:txBody>
          <a:bodyPr wrap="none">
            <a:spAutoFit/>
          </a:bodyPr>
          <a:lstStyle/>
          <a:p>
            <a:r>
              <a:rPr lang="en-GB" sz="2400" b="1" dirty="0" smtClean="0"/>
              <a:t>Imperfect Competition (2)</a:t>
            </a:r>
            <a:endParaRPr lang="en-GB" sz="2400" b="1" dirty="0"/>
          </a:p>
        </p:txBody>
      </p:sp>
      <p:pic>
        <p:nvPicPr>
          <p:cNvPr id="1026" name="Picture 2"/>
          <p:cNvPicPr>
            <a:picLocks noChangeAspect="1" noChangeArrowheads="1"/>
          </p:cNvPicPr>
          <p:nvPr/>
        </p:nvPicPr>
        <p:blipFill>
          <a:blip r:embed="rId5" cstate="print"/>
          <a:srcRect/>
          <a:stretch>
            <a:fillRect/>
          </a:stretch>
        </p:blipFill>
        <p:spPr bwMode="auto">
          <a:xfrm>
            <a:off x="4211960" y="1916832"/>
            <a:ext cx="4292323" cy="4137645"/>
          </a:xfrm>
          <a:prstGeom prst="rect">
            <a:avLst/>
          </a:prstGeom>
          <a:noFill/>
          <a:ln w="9525">
            <a:noFill/>
            <a:miter lim="800000"/>
            <a:headEnd/>
            <a:tailEnd/>
          </a:ln>
        </p:spPr>
      </p:pic>
      <p:sp>
        <p:nvSpPr>
          <p:cNvPr id="9" name="TextBox 8"/>
          <p:cNvSpPr txBox="1"/>
          <p:nvPr/>
        </p:nvSpPr>
        <p:spPr>
          <a:xfrm>
            <a:off x="755576" y="2492896"/>
            <a:ext cx="2989023" cy="369332"/>
          </a:xfrm>
          <a:prstGeom prst="rect">
            <a:avLst/>
          </a:prstGeom>
          <a:noFill/>
        </p:spPr>
        <p:txBody>
          <a:bodyPr wrap="none" rtlCol="0">
            <a:spAutoFit/>
          </a:bodyPr>
          <a:lstStyle/>
          <a:p>
            <a:r>
              <a:rPr lang="en-GB" dirty="0" smtClean="0"/>
              <a:t>Firms compete and cooperate</a:t>
            </a:r>
            <a:endParaRPr lang="en-GB" dirty="0"/>
          </a:p>
        </p:txBody>
      </p:sp>
      <p:sp>
        <p:nvSpPr>
          <p:cNvPr id="10" name="TextBox 9"/>
          <p:cNvSpPr txBox="1"/>
          <p:nvPr/>
        </p:nvSpPr>
        <p:spPr>
          <a:xfrm>
            <a:off x="755576" y="5373216"/>
            <a:ext cx="3577326" cy="369332"/>
          </a:xfrm>
          <a:prstGeom prst="rect">
            <a:avLst/>
          </a:prstGeom>
          <a:noFill/>
        </p:spPr>
        <p:txBody>
          <a:bodyPr wrap="none" rtlCol="0">
            <a:spAutoFit/>
          </a:bodyPr>
          <a:lstStyle/>
          <a:p>
            <a:r>
              <a:rPr lang="en-GB" dirty="0" smtClean="0">
                <a:solidFill>
                  <a:srgbClr val="FF0000"/>
                </a:solidFill>
              </a:rPr>
              <a:t>Households compete and cooperate</a:t>
            </a:r>
            <a:endParaRPr lang="en-GB" dirty="0">
              <a:solidFill>
                <a:srgbClr val="FF0000"/>
              </a:solidFill>
            </a:endParaRPr>
          </a:p>
        </p:txBody>
      </p:sp>
      <p:sp>
        <p:nvSpPr>
          <p:cNvPr id="11" name="TextBox 10"/>
          <p:cNvSpPr txBox="1"/>
          <p:nvPr/>
        </p:nvSpPr>
        <p:spPr>
          <a:xfrm>
            <a:off x="755576" y="3861048"/>
            <a:ext cx="2812052" cy="369332"/>
          </a:xfrm>
          <a:prstGeom prst="rect">
            <a:avLst/>
          </a:prstGeom>
          <a:noFill/>
        </p:spPr>
        <p:txBody>
          <a:bodyPr wrap="square" rtlCol="0">
            <a:spAutoFit/>
          </a:bodyPr>
          <a:lstStyle/>
          <a:p>
            <a:r>
              <a:rPr lang="en-GB" dirty="0" smtClean="0">
                <a:solidFill>
                  <a:schemeClr val="accent1"/>
                </a:solidFill>
              </a:rPr>
              <a:t>Firms and households trade</a:t>
            </a:r>
            <a:endParaRPr lang="en-GB" dirty="0">
              <a:solidFill>
                <a:schemeClr val="accent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46332"/>
            <a:chOff x="0" y="0"/>
            <a:chExt cx="9144000" cy="646332"/>
          </a:xfrm>
        </p:grpSpPr>
        <p:grpSp>
          <p:nvGrpSpPr>
            <p:cNvPr id="3" name="Group 1"/>
            <p:cNvGrpSpPr/>
            <p:nvPr/>
          </p:nvGrpSpPr>
          <p:grpSpPr>
            <a:xfrm>
              <a:off x="0" y="0"/>
              <a:ext cx="9144000" cy="549275"/>
              <a:chOff x="0" y="0"/>
              <a:chExt cx="9144000" cy="549275"/>
            </a:xfrm>
          </p:grpSpPr>
          <p:pic>
            <p:nvPicPr>
              <p:cNvPr id="5" name="Picture 15" descr="DarkPurple90"/>
              <p:cNvPicPr>
                <a:picLocks noChangeAspect="1" noChangeArrowheads="1"/>
              </p:cNvPicPr>
              <p:nvPr/>
            </p:nvPicPr>
            <p:blipFill>
              <a:blip r:embed="rId3" cstate="print"/>
              <a:srcRect/>
              <a:stretch>
                <a:fillRect/>
              </a:stretch>
            </p:blipFill>
            <p:spPr bwMode="auto">
              <a:xfrm>
                <a:off x="0" y="0"/>
                <a:ext cx="9144000" cy="549275"/>
              </a:xfrm>
              <a:prstGeom prst="rect">
                <a:avLst/>
              </a:prstGeom>
              <a:noFill/>
              <a:ln w="9525">
                <a:noFill/>
                <a:miter lim="800000"/>
                <a:headEnd/>
                <a:tailEnd/>
              </a:ln>
            </p:spPr>
          </p:pic>
          <p:pic>
            <p:nvPicPr>
              <p:cNvPr id="6" name="Picture 5" descr="CASA_logo__whiteRGB.png"/>
              <p:cNvPicPr>
                <a:picLocks noChangeAspect="1"/>
              </p:cNvPicPr>
              <p:nvPr/>
            </p:nvPicPr>
            <p:blipFill>
              <a:blip r:embed="rId4" cstate="print"/>
              <a:srcRect/>
              <a:stretch>
                <a:fillRect/>
              </a:stretch>
            </p:blipFill>
            <p:spPr bwMode="auto">
              <a:xfrm>
                <a:off x="0" y="37817"/>
                <a:ext cx="393674" cy="471222"/>
              </a:xfrm>
              <a:prstGeom prst="rect">
                <a:avLst/>
              </a:prstGeom>
              <a:noFill/>
              <a:ln w="9525">
                <a:noFill/>
                <a:miter lim="800000"/>
                <a:headEnd/>
                <a:tailEnd/>
              </a:ln>
            </p:spPr>
          </p:pic>
        </p:grpSp>
        <p:sp>
          <p:nvSpPr>
            <p:cNvPr id="4"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sp>
        <p:nvSpPr>
          <p:cNvPr id="7" name="TextBox 6"/>
          <p:cNvSpPr txBox="1"/>
          <p:nvPr/>
        </p:nvSpPr>
        <p:spPr>
          <a:xfrm>
            <a:off x="2627784" y="1628800"/>
            <a:ext cx="3737305" cy="461665"/>
          </a:xfrm>
          <a:prstGeom prst="rect">
            <a:avLst/>
          </a:prstGeom>
          <a:noFill/>
        </p:spPr>
        <p:txBody>
          <a:bodyPr wrap="none" rtlCol="0">
            <a:spAutoFit/>
          </a:bodyPr>
          <a:lstStyle/>
          <a:p>
            <a:r>
              <a:rPr lang="en-GB" sz="2400" b="1" dirty="0" smtClean="0"/>
              <a:t>Rent and Spatial Interaction</a:t>
            </a:r>
            <a:endParaRPr lang="en-GB" sz="2400" b="1" dirty="0"/>
          </a:p>
        </p:txBody>
      </p:sp>
      <p:sp>
        <p:nvSpPr>
          <p:cNvPr id="8" name="TextBox 7"/>
          <p:cNvSpPr txBox="1"/>
          <p:nvPr/>
        </p:nvSpPr>
        <p:spPr>
          <a:xfrm>
            <a:off x="1043608" y="2564904"/>
            <a:ext cx="6912768" cy="2585323"/>
          </a:xfrm>
          <a:prstGeom prst="rect">
            <a:avLst/>
          </a:prstGeom>
          <a:noFill/>
        </p:spPr>
        <p:txBody>
          <a:bodyPr wrap="square" rtlCol="0">
            <a:spAutoFit/>
          </a:bodyPr>
          <a:lstStyle/>
          <a:p>
            <a:pPr>
              <a:buFont typeface="Arial" pitchFamily="34" charset="0"/>
              <a:buChar char="•"/>
            </a:pPr>
            <a:r>
              <a:rPr lang="en-GB" b="1" dirty="0" smtClean="0"/>
              <a:t> The rent in the spatial interaction model is the von </a:t>
            </a:r>
            <a:r>
              <a:rPr lang="en-GB" b="1" dirty="0" err="1" smtClean="0"/>
              <a:t>Thunen</a:t>
            </a:r>
            <a:r>
              <a:rPr lang="en-GB" b="1" dirty="0" smtClean="0"/>
              <a:t> land rent</a:t>
            </a:r>
          </a:p>
          <a:p>
            <a:r>
              <a:rPr lang="en-GB" b="1" dirty="0" smtClean="0"/>
              <a:t>  per trip</a:t>
            </a:r>
          </a:p>
          <a:p>
            <a:endParaRPr lang="en-GB" b="1" dirty="0" smtClean="0"/>
          </a:p>
          <a:p>
            <a:pPr>
              <a:buFont typeface="Arial" pitchFamily="34" charset="0"/>
              <a:buChar char="•"/>
            </a:pPr>
            <a:r>
              <a:rPr lang="en-GB" b="1" dirty="0" smtClean="0"/>
              <a:t> It is already incorporated in the model ‘s balancing factors  and is a  </a:t>
            </a:r>
          </a:p>
          <a:p>
            <a:r>
              <a:rPr lang="en-GB" b="1" dirty="0" smtClean="0"/>
              <a:t>  location rent</a:t>
            </a:r>
          </a:p>
          <a:p>
            <a:pPr>
              <a:buFont typeface="Arial" pitchFamily="34" charset="0"/>
              <a:buChar char="•"/>
            </a:pPr>
            <a:endParaRPr lang="en-GB" b="1" dirty="0" smtClean="0"/>
          </a:p>
          <a:p>
            <a:pPr>
              <a:buFont typeface="Arial" pitchFamily="34" charset="0"/>
              <a:buChar char="•"/>
            </a:pPr>
            <a:r>
              <a:rPr lang="en-GB" b="1" dirty="0" smtClean="0"/>
              <a:t> It can be incorporated into the generalised cost giving a generalised </a:t>
            </a:r>
          </a:p>
          <a:p>
            <a:r>
              <a:rPr lang="en-GB" b="1" dirty="0" smtClean="0"/>
              <a:t>  trip and land cost</a:t>
            </a:r>
          </a:p>
          <a:p>
            <a:endParaRPr lang="en-GB"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46332"/>
            <a:chOff x="0" y="0"/>
            <a:chExt cx="9144000" cy="646332"/>
          </a:xfrm>
        </p:grpSpPr>
        <p:grpSp>
          <p:nvGrpSpPr>
            <p:cNvPr id="3" name="Group 1"/>
            <p:cNvGrpSpPr/>
            <p:nvPr/>
          </p:nvGrpSpPr>
          <p:grpSpPr>
            <a:xfrm>
              <a:off x="0" y="0"/>
              <a:ext cx="9144000" cy="549275"/>
              <a:chOff x="0" y="0"/>
              <a:chExt cx="9144000" cy="549275"/>
            </a:xfrm>
          </p:grpSpPr>
          <p:pic>
            <p:nvPicPr>
              <p:cNvPr id="5" name="Picture 15" descr="DarkPurple90"/>
              <p:cNvPicPr>
                <a:picLocks noChangeAspect="1" noChangeArrowheads="1"/>
              </p:cNvPicPr>
              <p:nvPr/>
            </p:nvPicPr>
            <p:blipFill>
              <a:blip r:embed="rId4" cstate="print"/>
              <a:srcRect/>
              <a:stretch>
                <a:fillRect/>
              </a:stretch>
            </p:blipFill>
            <p:spPr bwMode="auto">
              <a:xfrm>
                <a:off x="0" y="0"/>
                <a:ext cx="9144000" cy="549275"/>
              </a:xfrm>
              <a:prstGeom prst="rect">
                <a:avLst/>
              </a:prstGeom>
              <a:noFill/>
              <a:ln w="9525">
                <a:noFill/>
                <a:miter lim="800000"/>
                <a:headEnd/>
                <a:tailEnd/>
              </a:ln>
            </p:spPr>
          </p:pic>
          <p:pic>
            <p:nvPicPr>
              <p:cNvPr id="6" name="Picture 5" descr="CASA_logo__whiteRGB.png"/>
              <p:cNvPicPr>
                <a:picLocks noChangeAspect="1"/>
              </p:cNvPicPr>
              <p:nvPr/>
            </p:nvPicPr>
            <p:blipFill>
              <a:blip r:embed="rId5" cstate="print"/>
              <a:srcRect/>
              <a:stretch>
                <a:fillRect/>
              </a:stretch>
            </p:blipFill>
            <p:spPr bwMode="auto">
              <a:xfrm>
                <a:off x="0" y="37817"/>
                <a:ext cx="393674" cy="471222"/>
              </a:xfrm>
              <a:prstGeom prst="rect">
                <a:avLst/>
              </a:prstGeom>
              <a:noFill/>
              <a:ln w="9525">
                <a:noFill/>
                <a:miter lim="800000"/>
                <a:headEnd/>
                <a:tailEnd/>
              </a:ln>
            </p:spPr>
          </p:pic>
        </p:grpSp>
        <p:sp>
          <p:nvSpPr>
            <p:cNvPr id="4" name="Rectangle 7"/>
            <p:cNvSpPr>
              <a:spLocks noChangeArrowheads="1"/>
            </p:cNvSpPr>
            <p:nvPr/>
          </p:nvSpPr>
          <p:spPr bwMode="auto">
            <a:xfrm>
              <a:off x="467544" y="1"/>
              <a:ext cx="4751387" cy="646331"/>
            </a:xfrm>
            <a:prstGeom prst="rect">
              <a:avLst/>
            </a:prstGeom>
            <a:noFill/>
            <a:ln w="9525">
              <a:noFill/>
              <a:miter lim="800000"/>
              <a:headEnd/>
              <a:tailEnd/>
            </a:ln>
          </p:spPr>
          <p:txBody>
            <a:bodyPr wrap="square">
              <a:spAutoFit/>
            </a:bodyPr>
            <a:lstStyle/>
            <a:p>
              <a:r>
                <a:rPr lang="en-US" b="1" dirty="0" err="1">
                  <a:solidFill>
                    <a:schemeClr val="bg1"/>
                  </a:solidFill>
                  <a:latin typeface="Calibri" pitchFamily="34" charset="0"/>
                </a:rPr>
                <a:t>UCL</a:t>
              </a:r>
              <a:r>
                <a:rPr lang="en-US" b="1" dirty="0">
                  <a:solidFill>
                    <a:schemeClr val="bg1"/>
                  </a:solidFill>
                  <a:latin typeface="Calibri" pitchFamily="34" charset="0"/>
                </a:rPr>
                <a:t> CENTRE FOR ADVANCED SPATIAL ANALYSIS</a:t>
              </a:r>
            </a:p>
            <a:p>
              <a:r>
                <a:rPr lang="en-US" dirty="0">
                  <a:solidFill>
                    <a:schemeClr val="bg1"/>
                  </a:solidFill>
                  <a:latin typeface="Calibri" pitchFamily="34" charset="0"/>
                </a:rPr>
                <a:t>THE BARTLETT </a:t>
              </a:r>
            </a:p>
          </p:txBody>
        </p:sp>
      </p:grpSp>
      <p:sp>
        <p:nvSpPr>
          <p:cNvPr id="7" name="TextBox 6"/>
          <p:cNvSpPr txBox="1"/>
          <p:nvPr/>
        </p:nvSpPr>
        <p:spPr>
          <a:xfrm>
            <a:off x="1835696" y="1052736"/>
            <a:ext cx="5261440" cy="461665"/>
          </a:xfrm>
          <a:prstGeom prst="rect">
            <a:avLst/>
          </a:prstGeom>
          <a:noFill/>
        </p:spPr>
        <p:txBody>
          <a:bodyPr wrap="none" rtlCol="0">
            <a:spAutoFit/>
          </a:bodyPr>
          <a:lstStyle/>
          <a:p>
            <a:r>
              <a:rPr lang="en-GB" sz="2400" b="1" dirty="0" smtClean="0"/>
              <a:t>Rent, Interaction and Consumer Surplus</a:t>
            </a:r>
            <a:endParaRPr lang="en-GB" sz="2400" b="1" dirty="0"/>
          </a:p>
        </p:txBody>
      </p:sp>
      <p:graphicFrame>
        <p:nvGraphicFramePr>
          <p:cNvPr id="5122" name="Object 1"/>
          <p:cNvGraphicFramePr>
            <a:graphicFrameLocks noChangeAspect="1"/>
          </p:cNvGraphicFramePr>
          <p:nvPr/>
        </p:nvGraphicFramePr>
        <p:xfrm>
          <a:off x="3203848" y="1772816"/>
          <a:ext cx="5600700" cy="447675"/>
        </p:xfrm>
        <a:graphic>
          <a:graphicData uri="http://schemas.openxmlformats.org/presentationml/2006/ole">
            <p:oleObj spid="_x0000_s5122" name="Equation" r:id="rId6" imgW="5600520" imgH="444240" progId="Equation.DSMT4">
              <p:embed/>
            </p:oleObj>
          </a:graphicData>
        </a:graphic>
      </p:graphicFrame>
      <p:sp>
        <p:nvSpPr>
          <p:cNvPr id="9" name="TextBox 8"/>
          <p:cNvSpPr txBox="1"/>
          <p:nvPr/>
        </p:nvSpPr>
        <p:spPr>
          <a:xfrm>
            <a:off x="0" y="1772816"/>
            <a:ext cx="3245825" cy="369332"/>
          </a:xfrm>
          <a:prstGeom prst="rect">
            <a:avLst/>
          </a:prstGeom>
          <a:noFill/>
        </p:spPr>
        <p:txBody>
          <a:bodyPr wrap="none" rtlCol="0">
            <a:spAutoFit/>
          </a:bodyPr>
          <a:lstStyle/>
          <a:p>
            <a:r>
              <a:rPr lang="en-GB" dirty="0" smtClean="0"/>
              <a:t>The standard (almost) derivation</a:t>
            </a:r>
            <a:endParaRPr lang="en-GB" dirty="0"/>
          </a:p>
        </p:txBody>
      </p:sp>
      <p:graphicFrame>
        <p:nvGraphicFramePr>
          <p:cNvPr id="10" name="Object 9"/>
          <p:cNvGraphicFramePr>
            <a:graphicFrameLocks noChangeAspect="1"/>
          </p:cNvGraphicFramePr>
          <p:nvPr/>
        </p:nvGraphicFramePr>
        <p:xfrm>
          <a:off x="3203848" y="2276872"/>
          <a:ext cx="2844800" cy="609600"/>
        </p:xfrm>
        <a:graphic>
          <a:graphicData uri="http://schemas.openxmlformats.org/presentationml/2006/ole">
            <p:oleObj spid="_x0000_s5123" name="Equation" r:id="rId7" imgW="2844720" imgH="609480" progId="Equation.DSMT4">
              <p:embed/>
            </p:oleObj>
          </a:graphicData>
        </a:graphic>
      </p:graphicFrame>
      <p:sp>
        <p:nvSpPr>
          <p:cNvPr id="11" name="TextBox 10"/>
          <p:cNvSpPr txBox="1"/>
          <p:nvPr/>
        </p:nvSpPr>
        <p:spPr>
          <a:xfrm>
            <a:off x="1979712" y="2492896"/>
            <a:ext cx="734496" cy="369332"/>
          </a:xfrm>
          <a:prstGeom prst="rect">
            <a:avLst/>
          </a:prstGeom>
          <a:noFill/>
        </p:spPr>
        <p:txBody>
          <a:bodyPr wrap="none" rtlCol="0">
            <a:spAutoFit/>
          </a:bodyPr>
          <a:lstStyle/>
          <a:p>
            <a:r>
              <a:rPr lang="en-GB" dirty="0" smtClean="0"/>
              <a:t>giving</a:t>
            </a:r>
            <a:endParaRPr lang="en-GB" dirty="0"/>
          </a:p>
        </p:txBody>
      </p:sp>
      <p:sp>
        <p:nvSpPr>
          <p:cNvPr id="12" name="TextBox 11"/>
          <p:cNvSpPr txBox="1"/>
          <p:nvPr/>
        </p:nvSpPr>
        <p:spPr>
          <a:xfrm>
            <a:off x="107504" y="3212976"/>
            <a:ext cx="6984776" cy="369332"/>
          </a:xfrm>
          <a:prstGeom prst="rect">
            <a:avLst/>
          </a:prstGeom>
          <a:noFill/>
        </p:spPr>
        <p:txBody>
          <a:bodyPr wrap="square" rtlCol="0">
            <a:spAutoFit/>
          </a:bodyPr>
          <a:lstStyle/>
          <a:p>
            <a:r>
              <a:rPr lang="en-GB" dirty="0" smtClean="0"/>
              <a:t>Now log both sides, multiply by      divide by    and sum over </a:t>
            </a:r>
            <a:r>
              <a:rPr lang="en-GB" i="1" dirty="0" err="1" smtClean="0"/>
              <a:t>i</a:t>
            </a:r>
            <a:r>
              <a:rPr lang="en-GB" dirty="0" err="1" smtClean="0"/>
              <a:t>,</a:t>
            </a:r>
            <a:r>
              <a:rPr lang="en-GB" i="1" dirty="0" err="1" smtClean="0"/>
              <a:t>j</a:t>
            </a:r>
            <a:r>
              <a:rPr lang="en-GB" dirty="0" smtClean="0"/>
              <a:t> giving     </a:t>
            </a:r>
            <a:endParaRPr lang="en-GB" dirty="0"/>
          </a:p>
        </p:txBody>
      </p:sp>
      <p:graphicFrame>
        <p:nvGraphicFramePr>
          <p:cNvPr id="13" name="Object 12"/>
          <p:cNvGraphicFramePr>
            <a:graphicFrameLocks noChangeAspect="1"/>
          </p:cNvGraphicFramePr>
          <p:nvPr/>
        </p:nvGraphicFramePr>
        <p:xfrm>
          <a:off x="3131840" y="3284984"/>
          <a:ext cx="279400" cy="241300"/>
        </p:xfrm>
        <a:graphic>
          <a:graphicData uri="http://schemas.openxmlformats.org/presentationml/2006/ole">
            <p:oleObj spid="_x0000_s5124" name="Equation" r:id="rId8" imgW="279360" imgH="241200" progId="Equation.DSMT4">
              <p:embed/>
            </p:oleObj>
          </a:graphicData>
        </a:graphic>
      </p:graphicFrame>
      <p:graphicFrame>
        <p:nvGraphicFramePr>
          <p:cNvPr id="14" name="Object 13"/>
          <p:cNvGraphicFramePr>
            <a:graphicFrameLocks noChangeAspect="1"/>
          </p:cNvGraphicFramePr>
          <p:nvPr/>
        </p:nvGraphicFramePr>
        <p:xfrm>
          <a:off x="4283968" y="3284984"/>
          <a:ext cx="152400" cy="203200"/>
        </p:xfrm>
        <a:graphic>
          <a:graphicData uri="http://schemas.openxmlformats.org/presentationml/2006/ole">
            <p:oleObj spid="_x0000_s5125" name="Equation" r:id="rId9" imgW="152280" imgH="203040" progId="Equation.DSMT4">
              <p:embed/>
            </p:oleObj>
          </a:graphicData>
        </a:graphic>
      </p:graphicFrame>
      <p:graphicFrame>
        <p:nvGraphicFramePr>
          <p:cNvPr id="15" name="Object 14"/>
          <p:cNvGraphicFramePr>
            <a:graphicFrameLocks noChangeAspect="1"/>
          </p:cNvGraphicFramePr>
          <p:nvPr/>
        </p:nvGraphicFramePr>
        <p:xfrm>
          <a:off x="2274888" y="3644900"/>
          <a:ext cx="3568700" cy="482600"/>
        </p:xfrm>
        <a:graphic>
          <a:graphicData uri="http://schemas.openxmlformats.org/presentationml/2006/ole">
            <p:oleObj spid="_x0000_s5126" name="Equation" r:id="rId10" imgW="3568680" imgH="482400" progId="Equation.DSMT4">
              <p:embed/>
            </p:oleObj>
          </a:graphicData>
        </a:graphic>
      </p:graphicFrame>
      <p:sp>
        <p:nvSpPr>
          <p:cNvPr id="16" name="TextBox 15"/>
          <p:cNvSpPr txBox="1"/>
          <p:nvPr/>
        </p:nvSpPr>
        <p:spPr>
          <a:xfrm>
            <a:off x="755576" y="4437112"/>
            <a:ext cx="8064896" cy="1477328"/>
          </a:xfrm>
          <a:prstGeom prst="rect">
            <a:avLst/>
          </a:prstGeom>
          <a:noFill/>
        </p:spPr>
        <p:txBody>
          <a:bodyPr wrap="square" rtlCol="0">
            <a:spAutoFit/>
          </a:bodyPr>
          <a:lstStyle/>
          <a:p>
            <a:r>
              <a:rPr lang="en-GB" dirty="0" smtClean="0"/>
              <a:t>Or            </a:t>
            </a:r>
            <a:r>
              <a:rPr lang="en-GB" b="1" dirty="0" smtClean="0"/>
              <a:t>entropy/</a:t>
            </a:r>
            <a:r>
              <a:rPr lang="el-GR" b="1" dirty="0" smtClean="0"/>
              <a:t>β</a:t>
            </a:r>
            <a:r>
              <a:rPr lang="en-GB" b="1" dirty="0" smtClean="0"/>
              <a:t> - consumer surplus = expected rent + expected trip cost</a:t>
            </a:r>
          </a:p>
          <a:p>
            <a:endParaRPr lang="en-GB" b="1" dirty="0" smtClean="0"/>
          </a:p>
          <a:p>
            <a:r>
              <a:rPr lang="en-GB" b="1" dirty="0" smtClean="0"/>
              <a:t>Benefit equation:</a:t>
            </a:r>
          </a:p>
          <a:p>
            <a:pPr algn="ctr"/>
            <a:r>
              <a:rPr lang="el-GR" b="1" dirty="0" smtClean="0"/>
              <a:t>Δ</a:t>
            </a:r>
            <a:r>
              <a:rPr lang="en-GB" b="1" dirty="0" smtClean="0"/>
              <a:t>entropy/</a:t>
            </a:r>
            <a:r>
              <a:rPr lang="el-GR" b="1" dirty="0" smtClean="0"/>
              <a:t>β</a:t>
            </a:r>
            <a:r>
              <a:rPr lang="en-GB" b="1" dirty="0" smtClean="0"/>
              <a:t>+&lt;</a:t>
            </a:r>
            <a:r>
              <a:rPr lang="en-GB" b="1" dirty="0" err="1" smtClean="0"/>
              <a:t>tripcost</a:t>
            </a:r>
            <a:r>
              <a:rPr lang="en-GB" b="1" dirty="0" smtClean="0"/>
              <a:t>&gt;)=</a:t>
            </a:r>
            <a:r>
              <a:rPr lang="el-GR" b="1" dirty="0" smtClean="0"/>
              <a:t>Δ</a:t>
            </a:r>
            <a:r>
              <a:rPr lang="en-GB" b="1" dirty="0" smtClean="0"/>
              <a:t>(Consumer surplus + &lt;rent&gt;)</a:t>
            </a:r>
          </a:p>
          <a:p>
            <a:endParaRPr lang="en-GB" b="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3875</TotalTime>
  <Words>4474</Words>
  <Application>Microsoft Office PowerPoint</Application>
  <PresentationFormat>On-screen Show (4:3)</PresentationFormat>
  <Paragraphs>678</Paragraphs>
  <Slides>36</Slides>
  <Notes>33</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36</vt:i4>
      </vt:variant>
    </vt:vector>
  </HeadingPairs>
  <TitlesOfParts>
    <vt:vector size="39" baseType="lpstr">
      <vt:lpstr>Office Theme</vt:lpstr>
      <vt:lpstr>Equation</vt:lpstr>
      <vt:lpstr>Bitmap Image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Robin</dc:creator>
  <cp:lastModifiedBy>Robin</cp:lastModifiedBy>
  <cp:revision>341</cp:revision>
  <dcterms:created xsi:type="dcterms:W3CDTF">2015-06-01T10:55:26Z</dcterms:created>
  <dcterms:modified xsi:type="dcterms:W3CDTF">2015-09-01T15:27:15Z</dcterms:modified>
</cp:coreProperties>
</file>